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8"/>
  </p:notesMasterIdLst>
  <p:sldIdLst>
    <p:sldId id="288" r:id="rId2"/>
    <p:sldId id="256" r:id="rId3"/>
    <p:sldId id="554" r:id="rId4"/>
    <p:sldId id="574" r:id="rId5"/>
    <p:sldId id="575" r:id="rId6"/>
    <p:sldId id="576" r:id="rId7"/>
    <p:sldId id="577" r:id="rId8"/>
    <p:sldId id="578" r:id="rId9"/>
    <p:sldId id="579" r:id="rId10"/>
    <p:sldId id="580" r:id="rId11"/>
    <p:sldId id="581" r:id="rId12"/>
    <p:sldId id="570" r:id="rId13"/>
    <p:sldId id="582" r:id="rId14"/>
    <p:sldId id="586" r:id="rId15"/>
    <p:sldId id="583" r:id="rId16"/>
    <p:sldId id="584" r:id="rId17"/>
    <p:sldId id="585" r:id="rId18"/>
    <p:sldId id="587" r:id="rId19"/>
    <p:sldId id="588" r:id="rId20"/>
    <p:sldId id="600" r:id="rId21"/>
    <p:sldId id="603" r:id="rId22"/>
    <p:sldId id="589" r:id="rId23"/>
    <p:sldId id="597" r:id="rId24"/>
    <p:sldId id="596" r:id="rId25"/>
    <p:sldId id="595" r:id="rId26"/>
    <p:sldId id="602" r:id="rId27"/>
    <p:sldId id="592" r:id="rId28"/>
    <p:sldId id="594" r:id="rId29"/>
    <p:sldId id="599" r:id="rId30"/>
    <p:sldId id="593" r:id="rId31"/>
    <p:sldId id="605" r:id="rId32"/>
    <p:sldId id="606" r:id="rId33"/>
    <p:sldId id="607" r:id="rId34"/>
    <p:sldId id="608" r:id="rId35"/>
    <p:sldId id="609" r:id="rId36"/>
    <p:sldId id="610" r:id="rId37"/>
    <p:sldId id="611" r:id="rId38"/>
    <p:sldId id="612" r:id="rId39"/>
    <p:sldId id="613" r:id="rId40"/>
    <p:sldId id="614" r:id="rId41"/>
    <p:sldId id="616" r:id="rId42"/>
    <p:sldId id="618" r:id="rId43"/>
    <p:sldId id="621" r:id="rId44"/>
    <p:sldId id="619" r:id="rId45"/>
    <p:sldId id="620" r:id="rId46"/>
    <p:sldId id="615" r:id="rId47"/>
    <p:sldId id="617" r:id="rId48"/>
    <p:sldId id="622" r:id="rId49"/>
    <p:sldId id="623" r:id="rId50"/>
    <p:sldId id="624" r:id="rId51"/>
    <p:sldId id="573" r:id="rId52"/>
    <p:sldId id="625" r:id="rId53"/>
    <p:sldId id="626" r:id="rId54"/>
    <p:sldId id="627" r:id="rId55"/>
    <p:sldId id="628" r:id="rId56"/>
    <p:sldId id="629" r:id="rId57"/>
    <p:sldId id="654" r:id="rId58"/>
    <p:sldId id="655" r:id="rId59"/>
    <p:sldId id="656" r:id="rId60"/>
    <p:sldId id="658" r:id="rId61"/>
    <p:sldId id="661" r:id="rId62"/>
    <p:sldId id="662" r:id="rId63"/>
    <p:sldId id="663" r:id="rId64"/>
    <p:sldId id="665" r:id="rId65"/>
    <p:sldId id="666" r:id="rId66"/>
    <p:sldId id="667" r:id="rId67"/>
    <p:sldId id="630" r:id="rId68"/>
    <p:sldId id="631" r:id="rId69"/>
    <p:sldId id="632" r:id="rId70"/>
    <p:sldId id="633" r:id="rId71"/>
    <p:sldId id="634" r:id="rId72"/>
    <p:sldId id="755" r:id="rId73"/>
    <p:sldId id="756" r:id="rId74"/>
    <p:sldId id="757" r:id="rId75"/>
    <p:sldId id="758" r:id="rId76"/>
    <p:sldId id="759" r:id="rId77"/>
    <p:sldId id="766" r:id="rId78"/>
    <p:sldId id="767" r:id="rId79"/>
    <p:sldId id="769" r:id="rId80"/>
    <p:sldId id="761" r:id="rId81"/>
    <p:sldId id="762" r:id="rId82"/>
    <p:sldId id="763" r:id="rId83"/>
    <p:sldId id="764" r:id="rId84"/>
    <p:sldId id="765" r:id="rId85"/>
    <p:sldId id="571" r:id="rId86"/>
    <p:sldId id="768" r:id="rId8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3" d="100"/>
          <a:sy n="43" d="100"/>
        </p:scale>
        <p:origin x="-2166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Christo\Documents\Old\MRS\Inertisation%20committee\Gas%20Trending%20CIS%20Bank(edited).xls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lrMapOvr bg1="dk2" tx1="lt1" bg2="dk1" tx2="lt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7.6367389060887511E-2"/>
          <c:y val="6.6666666666666693E-2"/>
          <c:w val="0.80185476695161761"/>
          <c:h val="0.6476190476190549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A-CLASS</c:v>
                </c:pt>
              </c:strCache>
            </c:strRef>
          </c:tx>
          <c:spPr>
            <a:solidFill>
              <a:srgbClr val="FFFF00"/>
            </a:solidFill>
            <a:ln w="12536">
              <a:solidFill>
                <a:schemeClr val="tx1"/>
              </a:solidFill>
              <a:prstDash val="solid"/>
            </a:ln>
          </c:spPr>
          <c:dLbls>
            <c:spPr>
              <a:noFill/>
              <a:ln w="25072">
                <a:noFill/>
              </a:ln>
            </c:spPr>
            <c:txPr>
              <a:bodyPr rot="-5400000" vert="horz"/>
              <a:lstStyle/>
              <a:p>
                <a:pPr algn="ctr">
                  <a:defRPr sz="1200" b="1" i="0" u="none" strike="noStrike" baseline="0">
                    <a:solidFill>
                      <a:schemeClr val="tx1"/>
                    </a:solidFill>
                    <a:latin typeface="Arial Black" pitchFamily="34" charset="0"/>
                    <a:ea typeface="Times New Roman"/>
                    <a:cs typeface="Times New Roman"/>
                  </a:defRPr>
                </a:pPr>
                <a:endParaRPr lang="en-US"/>
              </a:p>
            </c:txPr>
            <c:dLblPos val="outEnd"/>
            <c:showVal val="1"/>
          </c:dLbls>
          <c:cat>
            <c:numRef>
              <c:f>Sheet1!$B$1:$W$1</c:f>
              <c:numCache>
                <c:formatCode>General</c:formatCode>
                <c:ptCount val="22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</c:numCache>
            </c:numRef>
          </c:cat>
          <c:val>
            <c:numRef>
              <c:f>Sheet1!$B$2:$W$2</c:f>
              <c:numCache>
                <c:formatCode>General</c:formatCode>
                <c:ptCount val="22"/>
                <c:pt idx="0">
                  <c:v>129</c:v>
                </c:pt>
                <c:pt idx="1">
                  <c:v>127</c:v>
                </c:pt>
                <c:pt idx="2">
                  <c:v>115</c:v>
                </c:pt>
                <c:pt idx="3">
                  <c:v>107</c:v>
                </c:pt>
                <c:pt idx="4">
                  <c:v>100</c:v>
                </c:pt>
                <c:pt idx="5">
                  <c:v>102</c:v>
                </c:pt>
                <c:pt idx="6">
                  <c:v>96</c:v>
                </c:pt>
                <c:pt idx="7">
                  <c:v>92</c:v>
                </c:pt>
                <c:pt idx="8">
                  <c:v>91</c:v>
                </c:pt>
                <c:pt idx="9">
                  <c:v>90</c:v>
                </c:pt>
                <c:pt idx="10">
                  <c:v>91</c:v>
                </c:pt>
                <c:pt idx="11">
                  <c:v>88</c:v>
                </c:pt>
                <c:pt idx="12">
                  <c:v>89</c:v>
                </c:pt>
                <c:pt idx="13">
                  <c:v>78</c:v>
                </c:pt>
                <c:pt idx="14">
                  <c:v>79</c:v>
                </c:pt>
                <c:pt idx="15">
                  <c:v>78</c:v>
                </c:pt>
                <c:pt idx="16">
                  <c:v>82</c:v>
                </c:pt>
                <c:pt idx="17">
                  <c:v>76</c:v>
                </c:pt>
                <c:pt idx="18">
                  <c:v>75</c:v>
                </c:pt>
                <c:pt idx="19">
                  <c:v>79</c:v>
                </c:pt>
                <c:pt idx="20">
                  <c:v>85</c:v>
                </c:pt>
                <c:pt idx="21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B-CLASS</c:v>
                </c:pt>
              </c:strCache>
            </c:strRef>
          </c:tx>
          <c:spPr>
            <a:solidFill>
              <a:schemeClr val="accent2"/>
            </a:solidFill>
            <a:ln w="12536">
              <a:solidFill>
                <a:schemeClr val="tx1"/>
              </a:solidFill>
              <a:prstDash val="solid"/>
            </a:ln>
          </c:spPr>
          <c:dLbls>
            <c:spPr>
              <a:noFill/>
              <a:ln w="25072">
                <a:noFill/>
              </a:ln>
            </c:spPr>
            <c:txPr>
              <a:bodyPr rot="-5400000" vert="horz"/>
              <a:lstStyle/>
              <a:p>
                <a:pPr algn="r">
                  <a:defRPr sz="1200" b="1" i="0" u="none" strike="noStrike" baseline="0">
                    <a:solidFill>
                      <a:schemeClr val="tx1"/>
                    </a:solidFill>
                    <a:latin typeface="Arial Black" pitchFamily="34" charset="0"/>
                    <a:ea typeface="Times New Roman"/>
                    <a:cs typeface="Times New Roman"/>
                  </a:defRPr>
                </a:pPr>
                <a:endParaRPr lang="en-US"/>
              </a:p>
            </c:txPr>
            <c:dLblPos val="outEnd"/>
            <c:showVal val="1"/>
          </c:dLbls>
          <c:cat>
            <c:numRef>
              <c:f>Sheet1!$B$1:$W$1</c:f>
              <c:numCache>
                <c:formatCode>General</c:formatCode>
                <c:ptCount val="22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</c:numCache>
            </c:numRef>
          </c:cat>
          <c:val>
            <c:numRef>
              <c:f>Sheet1!$B$3:$W$3</c:f>
              <c:numCache>
                <c:formatCode>General</c:formatCode>
                <c:ptCount val="22"/>
                <c:pt idx="0">
                  <c:v>32</c:v>
                </c:pt>
                <c:pt idx="1">
                  <c:v>37</c:v>
                </c:pt>
                <c:pt idx="2">
                  <c:v>41</c:v>
                </c:pt>
                <c:pt idx="3">
                  <c:v>37</c:v>
                </c:pt>
                <c:pt idx="4">
                  <c:v>32</c:v>
                </c:pt>
                <c:pt idx="5">
                  <c:v>43</c:v>
                </c:pt>
                <c:pt idx="6">
                  <c:v>49</c:v>
                </c:pt>
                <c:pt idx="7">
                  <c:v>50</c:v>
                </c:pt>
                <c:pt idx="8">
                  <c:v>47</c:v>
                </c:pt>
                <c:pt idx="9">
                  <c:v>42</c:v>
                </c:pt>
                <c:pt idx="10">
                  <c:v>43</c:v>
                </c:pt>
                <c:pt idx="11">
                  <c:v>37</c:v>
                </c:pt>
                <c:pt idx="12">
                  <c:v>30</c:v>
                </c:pt>
                <c:pt idx="13">
                  <c:v>38</c:v>
                </c:pt>
                <c:pt idx="14">
                  <c:v>34</c:v>
                </c:pt>
                <c:pt idx="15">
                  <c:v>35</c:v>
                </c:pt>
                <c:pt idx="16">
                  <c:v>36</c:v>
                </c:pt>
                <c:pt idx="17">
                  <c:v>45</c:v>
                </c:pt>
                <c:pt idx="18">
                  <c:v>40</c:v>
                </c:pt>
                <c:pt idx="19">
                  <c:v>42</c:v>
                </c:pt>
                <c:pt idx="20">
                  <c:v>41</c:v>
                </c:pt>
                <c:pt idx="21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B050"/>
            </a:solidFill>
            <a:ln w="12536">
              <a:solidFill>
                <a:schemeClr val="tx1"/>
              </a:solidFill>
              <a:prstDash val="solid"/>
            </a:ln>
          </c:spPr>
          <c:dLbls>
            <c:dLbl>
              <c:idx val="19"/>
              <c:layout>
                <c:manualLayout>
                  <c:x val="-5.073727350876113E-3"/>
                  <c:y val="-9.6096096096095918E-3"/>
                </c:manualLayout>
              </c:layout>
              <c:spPr>
                <a:noFill/>
                <a:ln w="25072">
                  <a:noFill/>
                </a:ln>
                <a:effectLst/>
              </c:spPr>
              <c:txPr>
                <a:bodyPr rot="-5400000" vert="horz"/>
                <a:lstStyle/>
                <a:p>
                  <a:pPr algn="ctr">
                    <a:defRPr sz="1200" b="1" i="0" u="none" strike="noStrike" baseline="0">
                      <a:solidFill>
                        <a:schemeClr val="tx1"/>
                      </a:solidFill>
                      <a:latin typeface="Arial Black" pitchFamily="34" charset="0"/>
                      <a:ea typeface="Times New Roman"/>
                      <a:cs typeface="Times New Roman"/>
                    </a:defRPr>
                  </a:pPr>
                  <a:endParaRPr lang="en-US"/>
                </a:p>
              </c:txPr>
              <c:showVal val="1"/>
            </c:dLbl>
            <c:spPr>
              <a:noFill/>
              <a:ln w="25072">
                <a:noFill/>
              </a:ln>
            </c:spPr>
            <c:txPr>
              <a:bodyPr rot="-5400000" vert="horz"/>
              <a:lstStyle/>
              <a:p>
                <a:pPr algn="ctr">
                  <a:defRPr sz="1200" b="1" i="0" u="none" strike="noStrike" baseline="0">
                    <a:solidFill>
                      <a:schemeClr val="tx1"/>
                    </a:solidFill>
                    <a:latin typeface="Arial Black" pitchFamily="34" charset="0"/>
                    <a:ea typeface="Times New Roman"/>
                    <a:cs typeface="Times New Roman"/>
                  </a:defRPr>
                </a:pPr>
                <a:endParaRPr lang="en-US"/>
              </a:p>
            </c:txPr>
            <c:showVal val="1"/>
          </c:dLbls>
          <c:cat>
            <c:numRef>
              <c:f>Sheet1!$B$1:$W$1</c:f>
              <c:numCache>
                <c:formatCode>General</c:formatCode>
                <c:ptCount val="22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</c:numCache>
            </c:num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161</c:v>
                </c:pt>
                <c:pt idx="1">
                  <c:v>164</c:v>
                </c:pt>
                <c:pt idx="2">
                  <c:v>156</c:v>
                </c:pt>
                <c:pt idx="3">
                  <c:v>144</c:v>
                </c:pt>
                <c:pt idx="4">
                  <c:v>132</c:v>
                </c:pt>
                <c:pt idx="5">
                  <c:v>146</c:v>
                </c:pt>
                <c:pt idx="6">
                  <c:v>145</c:v>
                </c:pt>
                <c:pt idx="7">
                  <c:v>142</c:v>
                </c:pt>
                <c:pt idx="8">
                  <c:v>138</c:v>
                </c:pt>
                <c:pt idx="9">
                  <c:v>132</c:v>
                </c:pt>
                <c:pt idx="10">
                  <c:v>134</c:v>
                </c:pt>
                <c:pt idx="11">
                  <c:v>125</c:v>
                </c:pt>
                <c:pt idx="12">
                  <c:v>119</c:v>
                </c:pt>
                <c:pt idx="13">
                  <c:v>117</c:v>
                </c:pt>
                <c:pt idx="14">
                  <c:v>113</c:v>
                </c:pt>
                <c:pt idx="15">
                  <c:v>113</c:v>
                </c:pt>
                <c:pt idx="16">
                  <c:v>118</c:v>
                </c:pt>
                <c:pt idx="17">
                  <c:v>121</c:v>
                </c:pt>
                <c:pt idx="18">
                  <c:v>115</c:v>
                </c:pt>
                <c:pt idx="19">
                  <c:v>121</c:v>
                </c:pt>
                <c:pt idx="20">
                  <c:v>126</c:v>
                </c:pt>
                <c:pt idx="21">
                  <c:v>124</c:v>
                </c:pt>
              </c:numCache>
            </c:numRef>
          </c:val>
        </c:ser>
        <c:dLbls/>
        <c:axId val="89565440"/>
        <c:axId val="89575424"/>
      </c:barChart>
      <c:catAx>
        <c:axId val="89565440"/>
        <c:scaling>
          <c:orientation val="minMax"/>
        </c:scaling>
        <c:axPos val="b"/>
        <c:numFmt formatCode="General" sourceLinked="1"/>
        <c:tickLblPos val="nextTo"/>
        <c:spPr>
          <a:ln w="3134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Arial Black" pitchFamily="34" charset="0"/>
                <a:ea typeface="Times New Roman"/>
                <a:cs typeface="Times New Roman"/>
              </a:defRPr>
            </a:pPr>
            <a:endParaRPr lang="en-US"/>
          </a:p>
        </c:txPr>
        <c:crossAx val="89575424"/>
        <c:crosses val="autoZero"/>
        <c:auto val="1"/>
        <c:lblAlgn val="ctr"/>
        <c:lblOffset val="100"/>
        <c:tickLblSkip val="1"/>
        <c:tickMarkSkip val="1"/>
      </c:catAx>
      <c:valAx>
        <c:axId val="89575424"/>
        <c:scaling>
          <c:orientation val="minMax"/>
        </c:scaling>
        <c:axPos val="l"/>
        <c:majorGridlines>
          <c:spPr>
            <a:ln w="12536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3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Arial Black" pitchFamily="34" charset="0"/>
                <a:ea typeface="Times New Roman"/>
                <a:cs typeface="Times New Roman"/>
              </a:defRPr>
            </a:pPr>
            <a:endParaRPr lang="en-US"/>
          </a:p>
        </c:txPr>
        <c:crossAx val="89565440"/>
        <c:crosses val="autoZero"/>
        <c:crossBetween val="between"/>
      </c:valAx>
      <c:spPr>
        <a:noFill/>
        <a:ln w="12536">
          <a:solidFill>
            <a:schemeClr val="tx1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1465425186870654"/>
          <c:y val="0.8595237825487646"/>
          <c:w val="0.37015249044439802"/>
          <c:h val="5.7403274231009112E-2"/>
        </c:manualLayout>
      </c:layout>
      <c:spPr>
        <a:noFill/>
        <a:ln w="3134">
          <a:solidFill>
            <a:schemeClr val="tx1"/>
          </a:solidFill>
          <a:prstDash val="solid"/>
        </a:ln>
      </c:spPr>
      <c:txPr>
        <a:bodyPr/>
        <a:lstStyle/>
        <a:p>
          <a:pPr>
            <a:defRPr sz="1632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75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lrMapOvr bg1="dk2" tx1="lt1" bg2="dk1" tx2="lt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7378640776699226E-2"/>
          <c:y val="7.3979591836734734E-2"/>
          <c:w val="0.89875173370319605"/>
          <c:h val="0.7372448979591929"/>
        </c:manualLayout>
      </c:layout>
      <c:barChart>
        <c:barDir val="col"/>
        <c:grouping val="stacked"/>
        <c:ser>
          <c:idx val="0"/>
          <c:order val="0"/>
          <c:spPr>
            <a:solidFill>
              <a:srgbClr val="F79646"/>
            </a:solidFill>
            <a:ln w="14509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4.3906164344806745E-3"/>
                  <c:y val="-0.3715139581655893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-1.4635388114935526E-3"/>
                  <c:y val="-0.3736620534853192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-1.4635388114935528E-3"/>
                  <c:y val="-0.37648985443618876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-1.4635388114935528E-3"/>
                  <c:y val="-0.32091723953447793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7.3176940574677515E-3"/>
                  <c:y val="-0.29741946930443802"/>
                </c:manualLayout>
              </c:layout>
              <c:dLblPos val="ctr"/>
              <c:showVal val="1"/>
            </c:dLbl>
            <c:dLbl>
              <c:idx val="5"/>
              <c:layout>
                <c:manualLayout>
                  <c:x val="0"/>
                  <c:y val="-0.28267451167417085"/>
                </c:manualLayout>
              </c:layout>
              <c:dLblPos val="ctr"/>
              <c:showVal val="1"/>
            </c:dLbl>
            <c:dLbl>
              <c:idx val="6"/>
              <c:layout>
                <c:manualLayout>
                  <c:x val="0"/>
                  <c:y val="-0.28571446611273732"/>
                </c:manualLayout>
              </c:layout>
              <c:dLblPos val="ctr"/>
              <c:showVal val="1"/>
            </c:dLbl>
            <c:dLbl>
              <c:idx val="7"/>
              <c:layout>
                <c:manualLayout>
                  <c:x val="0"/>
                  <c:y val="-0.29004709572173343"/>
                </c:manualLayout>
              </c:layout>
              <c:dLblPos val="ctr"/>
              <c:showVal val="1"/>
            </c:dLbl>
            <c:dLbl>
              <c:idx val="8"/>
              <c:layout>
                <c:manualLayout>
                  <c:x val="1.4635388114935528E-3"/>
                  <c:y val="-0.27834209253003389"/>
                </c:manualLayout>
              </c:layout>
              <c:dLblPos val="ctr"/>
              <c:showVal val="1"/>
            </c:dLbl>
            <c:dLbl>
              <c:idx val="9"/>
              <c:layout>
                <c:manualLayout>
                  <c:x val="1.4635388114934969E-3"/>
                  <c:y val="-0.26359713489976716"/>
                </c:manualLayout>
              </c:layout>
              <c:dLblPos val="ctr"/>
              <c:showVal val="1"/>
            </c:dLbl>
            <c:dLbl>
              <c:idx val="10"/>
              <c:layout>
                <c:manualLayout>
                  <c:x val="1.4635388114935528E-3"/>
                  <c:y val="-0.21097671058998146"/>
                </c:manualLayout>
              </c:layout>
              <c:dLblPos val="ctr"/>
              <c:showVal val="1"/>
            </c:dLbl>
            <c:dLbl>
              <c:idx val="11"/>
              <c:layout>
                <c:manualLayout>
                  <c:x val="2.9270776229871095E-3"/>
                  <c:y val="-0.24747194871729097"/>
                </c:manualLayout>
              </c:layout>
              <c:dLblPos val="ctr"/>
              <c:showVal val="1"/>
            </c:dLbl>
            <c:dLbl>
              <c:idx val="12"/>
              <c:layout>
                <c:manualLayout>
                  <c:x val="-2.9270776229871095E-3"/>
                  <c:y val="-0.21097671058998146"/>
                </c:manualLayout>
              </c:layout>
              <c:dLblPos val="ctr"/>
              <c:showVal val="1"/>
            </c:dLbl>
            <c:dLbl>
              <c:idx val="13"/>
              <c:layout>
                <c:manualLayout>
                  <c:x val="-2.9270776229871095E-3"/>
                  <c:y val="-0.1566965603938387"/>
                </c:manualLayout>
              </c:layout>
              <c:dLblPos val="ctr"/>
              <c:showVal val="1"/>
            </c:dLbl>
            <c:dLbl>
              <c:idx val="14"/>
              <c:layout>
                <c:manualLayout>
                  <c:x val="-1.4635388114935528E-3"/>
                  <c:y val="-0.16674204816404178"/>
                </c:manualLayout>
              </c:layout>
              <c:dLblPos val="ctr"/>
              <c:showVal val="1"/>
            </c:dLbl>
            <c:dLbl>
              <c:idx val="15"/>
              <c:layout>
                <c:manualLayout>
                  <c:x val="-1.4635388114935528E-3"/>
                  <c:y val="-0.16536160914697121"/>
                </c:manualLayout>
              </c:layout>
              <c:dLblPos val="ctr"/>
              <c:showVal val="1"/>
            </c:dLbl>
            <c:dLbl>
              <c:idx val="16"/>
              <c:layout>
                <c:manualLayout>
                  <c:x val="-1.4635388114935528E-3"/>
                  <c:y val="-0.10981866979052635"/>
                </c:manualLayout>
              </c:layout>
              <c:dLblPos val="ctr"/>
              <c:showVal val="1"/>
            </c:dLbl>
            <c:dLbl>
              <c:idx val="17"/>
              <c:layout>
                <c:manualLayout>
                  <c:x val="5.854155245974095E-3"/>
                  <c:y val="-9.6454151177330028E-2"/>
                </c:manualLayout>
              </c:layout>
              <c:dLblPos val="ctr"/>
              <c:showVal val="1"/>
            </c:dLbl>
            <c:dLbl>
              <c:idx val="18"/>
              <c:layout>
                <c:manualLayout>
                  <c:x val="5.8541552459742026E-3"/>
                  <c:y val="-0.11820443167437214"/>
                </c:manualLayout>
              </c:layout>
              <c:dLblPos val="ctr"/>
              <c:showVal val="1"/>
            </c:dLbl>
            <c:dLbl>
              <c:idx val="19"/>
              <c:layout>
                <c:manualLayout>
                  <c:x val="0"/>
                  <c:y val="-0.11553152795173308"/>
                </c:manualLayout>
              </c:layout>
              <c:dLblPos val="ctr"/>
              <c:showVal val="1"/>
            </c:dLbl>
            <c:dLbl>
              <c:idx val="20"/>
              <c:layout>
                <c:manualLayout>
                  <c:x val="-1.0732493968266628E-16"/>
                  <c:y val="-0.18443898592137475"/>
                </c:manualLayout>
              </c:layout>
              <c:dLblPos val="ctr"/>
              <c:showVal val="1"/>
            </c:dLbl>
            <c:dLbl>
              <c:idx val="21"/>
              <c:layout>
                <c:manualLayout>
                  <c:x val="-5.8541552459743093E-3"/>
                  <c:y val="-0.21660180490454667"/>
                </c:manualLayout>
              </c:layout>
              <c:dLblPos val="ctr"/>
              <c:showVal val="1"/>
            </c:dLbl>
            <c:dLbl>
              <c:idx val="22"/>
              <c:layout>
                <c:manualLayout>
                  <c:x val="0"/>
                  <c:y val="-0.20289792893142258"/>
                </c:manualLayout>
              </c:layout>
              <c:dLblPos val="ctr"/>
              <c:showVal val="1"/>
            </c:dLbl>
            <c:spPr>
              <a:noFill/>
              <a:ln w="29018">
                <a:noFill/>
              </a:ln>
            </c:spPr>
            <c:txPr>
              <a:bodyPr rot="-5400000" vert="horz"/>
              <a:lstStyle/>
              <a:p>
                <a:pPr algn="r">
                  <a:defRPr sz="1400" b="1" i="0" u="none" strike="noStrike" baseline="0">
                    <a:solidFill>
                      <a:schemeClr val="tx1"/>
                    </a:solidFill>
                    <a:latin typeface="Arial" pitchFamily="34" charset="0"/>
                    <a:ea typeface="Times New Roman"/>
                    <a:cs typeface="Arial" pitchFamily="34" charset="0"/>
                  </a:defRPr>
                </a:pPr>
                <a:endParaRPr lang="en-US"/>
              </a:p>
            </c:txPr>
            <c:dLblPos val="inEnd"/>
            <c:showVal val="1"/>
          </c:dLbls>
          <c:cat>
            <c:numRef>
              <c:f>Sheet1!$B$1:$X$1</c:f>
              <c:numCache>
                <c:formatCode>General</c:formatCode>
                <c:ptCount val="23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</c:numCache>
            </c:numRef>
          </c:cat>
          <c:val>
            <c:numRef>
              <c:f>Sheet1!$B$2:$X$2</c:f>
              <c:numCache>
                <c:formatCode>General</c:formatCode>
                <c:ptCount val="23"/>
                <c:pt idx="0">
                  <c:v>191</c:v>
                </c:pt>
                <c:pt idx="1">
                  <c:v>190</c:v>
                </c:pt>
                <c:pt idx="2">
                  <c:v>185</c:v>
                </c:pt>
                <c:pt idx="3">
                  <c:v>175</c:v>
                </c:pt>
                <c:pt idx="4">
                  <c:v>165</c:v>
                </c:pt>
                <c:pt idx="5">
                  <c:v>161</c:v>
                </c:pt>
                <c:pt idx="6">
                  <c:v>164</c:v>
                </c:pt>
                <c:pt idx="7">
                  <c:v>163</c:v>
                </c:pt>
                <c:pt idx="8">
                  <c:v>162</c:v>
                </c:pt>
                <c:pt idx="9">
                  <c:v>158</c:v>
                </c:pt>
                <c:pt idx="10">
                  <c:v>143</c:v>
                </c:pt>
                <c:pt idx="11">
                  <c:v>150</c:v>
                </c:pt>
                <c:pt idx="12">
                  <c:v>143</c:v>
                </c:pt>
                <c:pt idx="13">
                  <c:v>129</c:v>
                </c:pt>
                <c:pt idx="14">
                  <c:v>131</c:v>
                </c:pt>
                <c:pt idx="15">
                  <c:v>127</c:v>
                </c:pt>
                <c:pt idx="16">
                  <c:v>113</c:v>
                </c:pt>
                <c:pt idx="17">
                  <c:v>113</c:v>
                </c:pt>
                <c:pt idx="18">
                  <c:v>116</c:v>
                </c:pt>
                <c:pt idx="19">
                  <c:v>116</c:v>
                </c:pt>
                <c:pt idx="20">
                  <c:v>130</c:v>
                </c:pt>
                <c:pt idx="21">
                  <c:v>138</c:v>
                </c:pt>
                <c:pt idx="22">
                  <c:v>144</c:v>
                </c:pt>
              </c:numCache>
            </c:numRef>
          </c:val>
        </c:ser>
        <c:dLbls/>
        <c:overlap val="100"/>
        <c:axId val="92597632"/>
        <c:axId val="92816512"/>
      </c:barChart>
      <c:catAx>
        <c:axId val="92597632"/>
        <c:scaling>
          <c:orientation val="minMax"/>
        </c:scaling>
        <c:axPos val="b"/>
        <c:numFmt formatCode="General" sourceLinked="1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916" b="1" i="0" u="none" strike="noStrike" baseline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92816512"/>
        <c:crosses val="autoZero"/>
        <c:auto val="1"/>
        <c:lblAlgn val="ctr"/>
        <c:lblOffset val="100"/>
        <c:tickMarkSkip val="1"/>
      </c:catAx>
      <c:valAx>
        <c:axId val="92816512"/>
        <c:scaling>
          <c:orientation val="minMax"/>
          <c:min val="100"/>
        </c:scaling>
        <c:axPos val="l"/>
        <c:majorGridlines>
          <c:spPr>
            <a:ln w="3624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16" b="1" i="0" u="none" strike="noStrike" baseline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92597632"/>
        <c:crosses val="autoZero"/>
        <c:crossBetween val="between"/>
      </c:valAx>
      <c:spPr>
        <a:noFill/>
        <a:ln w="43525">
          <a:solidFill>
            <a:schemeClr val="tx1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91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hart>
    <c:plotArea>
      <c:layout>
        <c:manualLayout>
          <c:layoutTarget val="inner"/>
          <c:xMode val="edge"/>
          <c:yMode val="edge"/>
          <c:x val="0.10828025477707097"/>
          <c:y val="7.3170731707317069E-2"/>
          <c:w val="0.87579617834394963"/>
          <c:h val="0.74254742547425479"/>
        </c:manualLayout>
      </c:layout>
      <c:barChart>
        <c:barDir val="col"/>
        <c:grouping val="stacked"/>
        <c:ser>
          <c:idx val="0"/>
          <c:order val="0"/>
          <c:spPr>
            <a:solidFill>
              <a:schemeClr val="accent6"/>
            </a:solidFill>
            <a:ln w="1645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4.508345407804544E-3"/>
                  <c:y val="-0.41097512694498384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-1.1673930079511669E-2"/>
                  <c:y val="-0.40703018993739531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-6.1006612480342124E-3"/>
                  <c:y val="-0.39047963964800891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-8.4891758560470768E-3"/>
                  <c:y val="-0.34518728024369882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-6.1006204003656887E-3"/>
                  <c:y val="-0.31897886652475144"/>
                </c:manualLayout>
              </c:layout>
              <c:dLblPos val="ctr"/>
              <c:showVal val="1"/>
            </c:dLbl>
            <c:dLbl>
              <c:idx val="5"/>
              <c:layout>
                <c:manualLayout>
                  <c:x val="-8.4891350083787231E-3"/>
                  <c:y val="-0.27604030002300106"/>
                </c:manualLayout>
              </c:layout>
              <c:dLblPos val="ctr"/>
              <c:showVal val="1"/>
            </c:dLbl>
            <c:dLbl>
              <c:idx val="6"/>
              <c:layout>
                <c:manualLayout>
                  <c:x val="-6.1005795526972344E-3"/>
                  <c:y val="-0.32328003773004377"/>
                </c:manualLayout>
              </c:layout>
              <c:dLblPos val="ctr"/>
              <c:showVal val="1"/>
            </c:dLbl>
            <c:dLbl>
              <c:idx val="7"/>
              <c:layout>
                <c:manualLayout>
                  <c:x val="-8.4892192940554268E-3"/>
                  <c:y val="-0.29507136716750204"/>
                </c:manualLayout>
              </c:layout>
              <c:dLblPos val="ctr"/>
              <c:showVal val="1"/>
            </c:dLbl>
            <c:dLbl>
              <c:idx val="8"/>
              <c:layout>
                <c:manualLayout>
                  <c:x val="-6.1006638383740534E-3"/>
                  <c:y val="-0.26797082351442797"/>
                </c:manualLayout>
              </c:layout>
              <c:dLblPos val="ctr"/>
              <c:showVal val="1"/>
            </c:dLbl>
            <c:dLbl>
              <c:idx val="9"/>
              <c:layout>
                <c:manualLayout>
                  <c:x val="-5.3044650705908599E-3"/>
                  <c:y val="-0.24546983765615446"/>
                </c:manualLayout>
              </c:layout>
              <c:dLblPos val="ctr"/>
              <c:showVal val="1"/>
            </c:dLbl>
            <c:dLbl>
              <c:idx val="10"/>
              <c:layout>
                <c:manualLayout>
                  <c:x val="-6.1006229907055809E-3"/>
                  <c:y val="-0.21662054293725908"/>
                </c:manualLayout>
              </c:layout>
              <c:dLblPos val="ctr"/>
              <c:showVal val="1"/>
            </c:dLbl>
            <c:dLbl>
              <c:idx val="11"/>
              <c:layout>
                <c:manualLayout>
                  <c:x val="-1.0081494286616983E-2"/>
                  <c:y val="-0.2368171012383789"/>
                </c:manualLayout>
              </c:layout>
              <c:dLblPos val="ctr"/>
              <c:showVal val="1"/>
            </c:dLbl>
            <c:dLbl>
              <c:idx val="12"/>
              <c:layout>
                <c:manualLayout>
                  <c:x val="-9.2852955188335046E-3"/>
                  <c:y val="-0.24424265400021791"/>
                </c:manualLayout>
              </c:layout>
              <c:dLblPos val="ctr"/>
              <c:showVal val="1"/>
            </c:dLbl>
            <c:dLbl>
              <c:idx val="13"/>
              <c:layout>
                <c:manualLayout>
                  <c:x val="-1.0081453438948161E-2"/>
                  <c:y val="-0.18163812417075598"/>
                </c:manualLayout>
              </c:layout>
              <c:dLblPos val="ctr"/>
              <c:showVal val="1"/>
            </c:dLbl>
            <c:dLbl>
              <c:idx val="14"/>
              <c:layout>
                <c:manualLayout>
                  <c:x val="-7.6930231166122522E-3"/>
                  <c:y val="-0.18193623810990131"/>
                </c:manualLayout>
              </c:layout>
              <c:dLblPos val="ctr"/>
              <c:showVal val="1"/>
            </c:dLbl>
            <c:dLbl>
              <c:idx val="15"/>
              <c:layout>
                <c:manualLayout>
                  <c:x val="-5.304467660930479E-3"/>
                  <c:y val="-0.14482435401358937"/>
                </c:manualLayout>
              </c:layout>
              <c:dLblPos val="ctr"/>
              <c:showVal val="1"/>
            </c:dLbl>
            <c:dLbl>
              <c:idx val="16"/>
              <c:layout>
                <c:manualLayout>
                  <c:x val="-9.2853389568419743E-3"/>
                  <c:y val="-9.7766489728563596E-2"/>
                </c:manualLayout>
              </c:layout>
              <c:dLblPos val="ctr"/>
              <c:showVal val="1"/>
            </c:dLbl>
            <c:dLbl>
              <c:idx val="17"/>
              <c:layout>
                <c:manualLayout>
                  <c:x val="-1.0081496876956446E-2"/>
                  <c:y val="-0.11749954183306156"/>
                </c:manualLayout>
              </c:layout>
              <c:dLblPos val="ctr"/>
              <c:showVal val="1"/>
            </c:dLbl>
            <c:dLbl>
              <c:idx val="18"/>
              <c:layout>
                <c:manualLayout>
                  <c:x val="-7.6929414212753931E-3"/>
                  <c:y val="-0.1242707464580504"/>
                </c:manualLayout>
              </c:layout>
              <c:dLblPos val="ctr"/>
              <c:showVal val="1"/>
            </c:dLbl>
            <c:dLbl>
              <c:idx val="19"/>
              <c:layout>
                <c:manualLayout>
                  <c:x val="-6.8967426534918821E-3"/>
                  <c:y val="-0.13022118202693325"/>
                </c:manualLayout>
              </c:layout>
              <c:dLblPos val="ctr"/>
              <c:showVal val="1"/>
            </c:dLbl>
            <c:dLbl>
              <c:idx val="20"/>
              <c:layout>
                <c:manualLayout>
                  <c:x val="-1.5891934843067291E-3"/>
                  <c:y val="-0.15191591992117248"/>
                </c:manualLayout>
              </c:layout>
              <c:dLblPos val="ctr"/>
              <c:showVal val="1"/>
            </c:dLbl>
            <c:dLbl>
              <c:idx val="21"/>
              <c:layout>
                <c:manualLayout>
                  <c:x val="-3.1783869686133354E-3"/>
                  <c:y val="-0.20888438989161126"/>
                </c:manualLayout>
              </c:layout>
              <c:dLblPos val="ctr"/>
              <c:showVal val="1"/>
            </c:dLbl>
            <c:dLbl>
              <c:idx val="22"/>
              <c:layout>
                <c:manualLayout>
                  <c:x val="-7.9459674215335736E-3"/>
                  <c:y val="-0.18718211561715736"/>
                </c:manualLayout>
              </c:layout>
              <c:dLblPos val="ctr"/>
              <c:showVal val="1"/>
            </c:dLbl>
            <c:spPr>
              <a:noFill/>
              <a:ln w="32907">
                <a:noFill/>
              </a:ln>
            </c:spPr>
            <c:txPr>
              <a:bodyPr rot="-5400000" vert="horz"/>
              <a:lstStyle/>
              <a:p>
                <a:pPr algn="just">
                  <a:defRPr sz="1400" b="1" i="0" u="none" strike="noStrike" baseline="0">
                    <a:solidFill>
                      <a:schemeClr val="bg1"/>
                    </a:solidFill>
                    <a:latin typeface="Arial" pitchFamily="34" charset="0"/>
                    <a:ea typeface="Times New Roman"/>
                    <a:cs typeface="Arial" pitchFamily="34" charset="0"/>
                  </a:defRPr>
                </a:pPr>
                <a:endParaRPr lang="en-US"/>
              </a:p>
            </c:txPr>
            <c:dLblPos val="ctr"/>
            <c:showVal val="1"/>
          </c:dLbls>
          <c:cat>
            <c:numRef>
              <c:f>Sheet1!$B$1:$X$1</c:f>
              <c:numCache>
                <c:formatCode>General</c:formatCode>
                <c:ptCount val="23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</c:numCache>
            </c:numRef>
          </c:cat>
          <c:val>
            <c:numRef>
              <c:f>Sheet1!$B$2:$X$2</c:f>
              <c:numCache>
                <c:formatCode>General</c:formatCode>
                <c:ptCount val="23"/>
                <c:pt idx="0">
                  <c:v>1314</c:v>
                </c:pt>
                <c:pt idx="1">
                  <c:v>1301</c:v>
                </c:pt>
                <c:pt idx="2">
                  <c:v>1276</c:v>
                </c:pt>
                <c:pt idx="3">
                  <c:v>1203</c:v>
                </c:pt>
                <c:pt idx="4">
                  <c:v>1163</c:v>
                </c:pt>
                <c:pt idx="5">
                  <c:v>1106</c:v>
                </c:pt>
                <c:pt idx="6">
                  <c:v>1160</c:v>
                </c:pt>
                <c:pt idx="7">
                  <c:v>1111</c:v>
                </c:pt>
                <c:pt idx="8">
                  <c:v>1088</c:v>
                </c:pt>
                <c:pt idx="9">
                  <c:v>1064</c:v>
                </c:pt>
                <c:pt idx="10">
                  <c:v>973</c:v>
                </c:pt>
                <c:pt idx="11">
                  <c:v>1019</c:v>
                </c:pt>
                <c:pt idx="12">
                  <c:v>1005</c:v>
                </c:pt>
                <c:pt idx="13">
                  <c:v>901</c:v>
                </c:pt>
                <c:pt idx="14">
                  <c:v>880</c:v>
                </c:pt>
                <c:pt idx="15">
                  <c:v>858</c:v>
                </c:pt>
                <c:pt idx="16">
                  <c:v>773</c:v>
                </c:pt>
                <c:pt idx="17">
                  <c:v>792</c:v>
                </c:pt>
                <c:pt idx="18">
                  <c:v>815</c:v>
                </c:pt>
                <c:pt idx="19">
                  <c:v>814</c:v>
                </c:pt>
                <c:pt idx="20">
                  <c:v>875</c:v>
                </c:pt>
                <c:pt idx="21">
                  <c:v>938</c:v>
                </c:pt>
                <c:pt idx="22">
                  <c:v>922</c:v>
                </c:pt>
              </c:numCache>
            </c:numRef>
          </c:val>
        </c:ser>
        <c:dLbls/>
        <c:overlap val="100"/>
        <c:axId val="92810624"/>
        <c:axId val="93021312"/>
      </c:barChart>
      <c:catAx>
        <c:axId val="92810624"/>
        <c:scaling>
          <c:orientation val="minMax"/>
        </c:scaling>
        <c:axPos val="b"/>
        <c:numFmt formatCode="General" sourceLinked="1"/>
        <c:tickLblPos val="nextTo"/>
        <c:spPr>
          <a:ln w="4109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816" b="1" i="0" u="none" strike="noStrike" baseline="0">
                <a:solidFill>
                  <a:schemeClr val="bg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93021312"/>
        <c:crosses val="autoZero"/>
        <c:auto val="1"/>
        <c:lblAlgn val="ctr"/>
        <c:lblOffset val="100"/>
        <c:tickLblSkip val="1"/>
        <c:tickMarkSkip val="1"/>
      </c:catAx>
      <c:valAx>
        <c:axId val="93021312"/>
        <c:scaling>
          <c:orientation val="minMax"/>
          <c:min val="700"/>
        </c:scaling>
        <c:axPos val="l"/>
        <c:majorGridlines>
          <c:spPr>
            <a:ln w="4109">
              <a:solidFill>
                <a:schemeClr val="bg1"/>
              </a:solidFill>
              <a:prstDash val="solid"/>
            </a:ln>
          </c:spPr>
        </c:majorGridlines>
        <c:numFmt formatCode="General" sourceLinked="1"/>
        <c:tickLblPos val="nextTo"/>
        <c:spPr>
          <a:ln w="410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16" b="1" i="0" u="none" strike="noStrike" baseline="0">
                <a:solidFill>
                  <a:schemeClr val="bg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92810624"/>
        <c:crosses val="autoZero"/>
        <c:crossBetween val="between"/>
      </c:valAx>
      <c:spPr>
        <a:noFill/>
        <a:ln w="16453">
          <a:solidFill>
            <a:schemeClr val="tx1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1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hart>
    <c:view3D>
      <c:hPercent val="51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9478908188585639E-2"/>
          <c:y val="6.6350710900473994E-2"/>
          <c:w val="0.91811414392059554"/>
          <c:h val="0.77014218009478663"/>
        </c:manualLayout>
      </c:layout>
      <c:bar3DChart>
        <c:barDir val="col"/>
        <c:grouping val="clustered"/>
        <c:ser>
          <c:idx val="0"/>
          <c:order val="0"/>
          <c:spPr>
            <a:solidFill>
              <a:schemeClr val="accent6"/>
            </a:solidFill>
            <a:ln w="1270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4.7080477125450049E-4"/>
                  <c:y val="-2.3468936237239623E-3"/>
                </c:manualLayout>
              </c:layout>
              <c:showVal val="1"/>
            </c:dLbl>
            <c:dLbl>
              <c:idx val="1"/>
              <c:layout>
                <c:manualLayout>
                  <c:x val="-3.0658537739042687E-3"/>
                  <c:y val="2.2605204772232969E-2"/>
                </c:manualLayout>
              </c:layout>
              <c:showVal val="1"/>
            </c:dLbl>
            <c:dLbl>
              <c:idx val="2"/>
              <c:layout>
                <c:manualLayout>
                  <c:x val="1.9331862991058325E-3"/>
                  <c:y val="1.1518146650929173E-3"/>
                </c:manualLayout>
              </c:layout>
              <c:showVal val="1"/>
            </c:dLbl>
            <c:dLbl>
              <c:idx val="3"/>
              <c:layout>
                <c:manualLayout>
                  <c:x val="-9.8094568111689595E-3"/>
                  <c:y val="1.6298203417827381E-2"/>
                </c:manualLayout>
              </c:layout>
              <c:showVal val="1"/>
            </c:dLbl>
            <c:dLbl>
              <c:idx val="4"/>
              <c:layout>
                <c:manualLayout>
                  <c:x val="-5.0420512944174918E-3"/>
                  <c:y val="-3.5067393852221654E-3"/>
                </c:manualLayout>
              </c:layout>
              <c:showVal val="1"/>
            </c:dLbl>
            <c:dLbl>
              <c:idx val="5"/>
              <c:layout>
                <c:manualLayout>
                  <c:x val="-4.3127154618732777E-5"/>
                  <c:y val="4.1427504069952385E-3"/>
                </c:manualLayout>
              </c:layout>
              <c:showVal val="1"/>
            </c:dLbl>
            <c:dLbl>
              <c:idx val="6"/>
              <c:layout>
                <c:manualLayout>
                  <c:x val="-3.2656066970442612E-3"/>
                  <c:y val="1.2335764078512002E-2"/>
                </c:manualLayout>
              </c:layout>
              <c:showVal val="1"/>
            </c:dLbl>
            <c:dLbl>
              <c:idx val="7"/>
              <c:layout>
                <c:manualLayout>
                  <c:x val="1.882639418961297E-3"/>
                  <c:y val="-5.8321303959900546E-3"/>
                </c:manualLayout>
              </c:layout>
              <c:showVal val="1"/>
            </c:dLbl>
            <c:dLbl>
              <c:idx val="8"/>
              <c:layout>
                <c:manualLayout>
                  <c:x val="-2.1840657684470675E-3"/>
                  <c:y val="-5.1764302346427333E-3"/>
                </c:manualLayout>
              </c:layout>
              <c:showVal val="1"/>
            </c:dLbl>
            <c:dLbl>
              <c:idx val="9"/>
              <c:layout>
                <c:manualLayout>
                  <c:x val="3.8238251096496347E-3"/>
                  <c:y val="1.6943022738883724E-3"/>
                </c:manualLayout>
              </c:layout>
              <c:showVal val="1"/>
            </c:dLbl>
            <c:dLbl>
              <c:idx val="10"/>
              <c:layout>
                <c:manualLayout>
                  <c:x val="3.6959507775408677E-4"/>
                  <c:y val="-6.5189186724545836E-3"/>
                </c:manualLayout>
              </c:layout>
              <c:showVal val="1"/>
            </c:dLbl>
            <c:dLbl>
              <c:idx val="11"/>
              <c:layout>
                <c:manualLayout>
                  <c:x val="4.9879104847214036E-3"/>
                  <c:y val="2.1547690722995606E-2"/>
                </c:manualLayout>
              </c:layout>
              <c:showVal val="1"/>
            </c:dLbl>
            <c:dLbl>
              <c:idx val="12"/>
              <c:layout>
                <c:manualLayout>
                  <c:x val="-4.6697897528025761E-3"/>
                  <c:y val="3.4860139751440159E-3"/>
                </c:manualLayout>
              </c:layout>
              <c:showVal val="1"/>
            </c:dLbl>
            <c:dLbl>
              <c:idx val="13"/>
              <c:layout>
                <c:manualLayout>
                  <c:x val="-2.1644730557304919E-4"/>
                  <c:y val="3.3782418427376673E-4"/>
                </c:manualLayout>
              </c:layout>
              <c:showVal val="1"/>
            </c:dLbl>
            <c:dLbl>
              <c:idx val="14"/>
              <c:layout>
                <c:manualLayout>
                  <c:x val="-3.2741857546834778E-3"/>
                  <c:y val="-6.509333170293452E-3"/>
                </c:manualLayout>
              </c:layout>
              <c:showVal val="1"/>
            </c:dLbl>
            <c:dLbl>
              <c:idx val="15"/>
              <c:layout>
                <c:manualLayout>
                  <c:x val="1.7248543183266305E-3"/>
                  <c:y val="1.4010377212826143E-3"/>
                </c:manualLayout>
              </c:layout>
              <c:showVal val="1"/>
            </c:dLbl>
            <c:dLbl>
              <c:idx val="16"/>
              <c:layout>
                <c:manualLayout>
                  <c:x val="5.6323832065642322E-3"/>
                  <c:y val="5.6795395642897104E-3"/>
                </c:manualLayout>
              </c:layout>
              <c:showVal val="1"/>
            </c:dLbl>
            <c:dLbl>
              <c:idx val="17"/>
              <c:layout>
                <c:manualLayout>
                  <c:x val="-2.6197106692852292E-3"/>
                  <c:y val="7.570982505822295E-3"/>
                </c:manualLayout>
              </c:layout>
              <c:showVal val="1"/>
            </c:dLbl>
            <c:dLbl>
              <c:idx val="18"/>
              <c:layout>
                <c:manualLayout>
                  <c:x val="-3.8242678521555177E-3"/>
                  <c:y val="2.1266242955616178E-2"/>
                </c:manualLayout>
              </c:layout>
              <c:showVal val="1"/>
            </c:dLbl>
            <c:dLbl>
              <c:idx val="19"/>
              <c:layout>
                <c:manualLayout>
                  <c:x val="-2.8485181450342918E-3"/>
                  <c:y val="-7.2097059665941253E-3"/>
                </c:manualLayout>
              </c:layout>
              <c:showVal val="1"/>
            </c:dLbl>
            <c:dLbl>
              <c:idx val="20"/>
              <c:layout>
                <c:manualLayout>
                  <c:x val="-2.5110405298738839E-3"/>
                  <c:y val="1.0288050851901979E-2"/>
                </c:manualLayout>
              </c:layout>
              <c:showVal val="1"/>
            </c:dLbl>
            <c:dLbl>
              <c:idx val="21"/>
              <c:layout>
                <c:manualLayout>
                  <c:x val="-1.3848210857387313E-3"/>
                  <c:y val="5.2879990012019863E-3"/>
                </c:manualLayout>
              </c:layout>
              <c:showVal val="1"/>
            </c:dLbl>
            <c:dLbl>
              <c:idx val="22"/>
              <c:layout>
                <c:manualLayout>
                  <c:x val="2.5241407037818295E-3"/>
                  <c:y val="5.4192136424058316E-3"/>
                </c:manualLayout>
              </c:layout>
              <c:showVal val="1"/>
            </c:dLbl>
            <c:dLbl>
              <c:idx val="23"/>
              <c:layout>
                <c:manualLayout>
                  <c:x val="6.2824712938015E-3"/>
                  <c:y val="6.3213143006822679E-3"/>
                </c:manualLayout>
              </c:layout>
              <c:showVal val="1"/>
            </c:dLbl>
            <c:dLbl>
              <c:idx val="24"/>
              <c:layout>
                <c:manualLayout>
                  <c:x val="3.6867944640021568E-3"/>
                  <c:y val="-2.275472409428848E-2"/>
                </c:manualLayout>
              </c:layout>
              <c:showVal val="1"/>
            </c:dLbl>
            <c:dLbl>
              <c:idx val="25"/>
              <c:layout>
                <c:manualLayout>
                  <c:x val="6.3933358566331338E-4"/>
                  <c:y val="9.6219990158901338E-3"/>
                </c:manualLayout>
              </c:layout>
              <c:showVal val="1"/>
            </c:dLbl>
            <c:dLbl>
              <c:idx val="26"/>
              <c:layout>
                <c:manualLayout>
                  <c:x val="4.6987074747584217E-3"/>
                  <c:y val="1.5660565349053041E-2"/>
                </c:manualLayout>
              </c:layout>
              <c:showVal val="1"/>
            </c:dLbl>
            <c:spPr>
              <a:noFill/>
              <a:ln w="25407">
                <a:noFill/>
              </a:ln>
            </c:spPr>
            <c:txPr>
              <a:bodyPr rot="-5400000" vert="horz"/>
              <a:lstStyle/>
              <a:p>
                <a:pPr algn="ctr">
                  <a:defRPr sz="1400" b="1" i="0" u="none" strike="noStrike" baseline="0">
                    <a:solidFill>
                      <a:schemeClr val="bg1"/>
                    </a:solidFill>
                    <a:latin typeface="Arial" pitchFamily="34" charset="0"/>
                    <a:ea typeface="Times New Roman"/>
                    <a:cs typeface="Arial" pitchFamily="34" charset="0"/>
                  </a:defRPr>
                </a:pPr>
                <a:endParaRPr lang="en-US"/>
              </a:p>
            </c:txPr>
            <c:showVal val="1"/>
          </c:dLbls>
          <c:cat>
            <c:numRef>
              <c:f>Sheet1!$B$1:$AE$1</c:f>
              <c:numCache>
                <c:formatCode>General</c:formatCode>
                <c:ptCount val="30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</c:numCache>
            </c:numRef>
          </c:cat>
          <c:val>
            <c:numRef>
              <c:f>Sheet1!$B$2:$AE$2</c:f>
              <c:numCache>
                <c:formatCode>General</c:formatCode>
                <c:ptCount val="30"/>
                <c:pt idx="0">
                  <c:v>123</c:v>
                </c:pt>
                <c:pt idx="1">
                  <c:v>107</c:v>
                </c:pt>
                <c:pt idx="2">
                  <c:v>116</c:v>
                </c:pt>
                <c:pt idx="3">
                  <c:v>146</c:v>
                </c:pt>
                <c:pt idx="4">
                  <c:v>132</c:v>
                </c:pt>
                <c:pt idx="5">
                  <c:v>134</c:v>
                </c:pt>
                <c:pt idx="6">
                  <c:v>109</c:v>
                </c:pt>
                <c:pt idx="7">
                  <c:v>114</c:v>
                </c:pt>
                <c:pt idx="8">
                  <c:v>141</c:v>
                </c:pt>
                <c:pt idx="9">
                  <c:v>147</c:v>
                </c:pt>
                <c:pt idx="10">
                  <c:v>100</c:v>
                </c:pt>
                <c:pt idx="11">
                  <c:v>107</c:v>
                </c:pt>
                <c:pt idx="12">
                  <c:v>92</c:v>
                </c:pt>
                <c:pt idx="13">
                  <c:v>96</c:v>
                </c:pt>
                <c:pt idx="14">
                  <c:v>94</c:v>
                </c:pt>
                <c:pt idx="15">
                  <c:v>97</c:v>
                </c:pt>
                <c:pt idx="16">
                  <c:v>79</c:v>
                </c:pt>
                <c:pt idx="17">
                  <c:v>58</c:v>
                </c:pt>
                <c:pt idx="18">
                  <c:v>59</c:v>
                </c:pt>
                <c:pt idx="19">
                  <c:v>54</c:v>
                </c:pt>
                <c:pt idx="20">
                  <c:v>80</c:v>
                </c:pt>
                <c:pt idx="21">
                  <c:v>57</c:v>
                </c:pt>
                <c:pt idx="22">
                  <c:v>78</c:v>
                </c:pt>
                <c:pt idx="23">
                  <c:v>44</c:v>
                </c:pt>
                <c:pt idx="24">
                  <c:v>54</c:v>
                </c:pt>
                <c:pt idx="25">
                  <c:v>49</c:v>
                </c:pt>
                <c:pt idx="26">
                  <c:v>55</c:v>
                </c:pt>
                <c:pt idx="27">
                  <c:v>63</c:v>
                </c:pt>
                <c:pt idx="28">
                  <c:v>24</c:v>
                </c:pt>
                <c:pt idx="29">
                  <c:v>20</c:v>
                </c:pt>
              </c:numCache>
            </c:numRef>
          </c:val>
        </c:ser>
        <c:dLbls/>
        <c:gapDepth val="0"/>
        <c:shape val="box"/>
        <c:axId val="99655680"/>
        <c:axId val="99657216"/>
        <c:axId val="0"/>
      </c:bar3DChart>
      <c:catAx>
        <c:axId val="99655680"/>
        <c:scaling>
          <c:orientation val="minMax"/>
        </c:scaling>
        <c:axPos val="b"/>
        <c:numFmt formatCode="General" sourceLinked="1"/>
        <c:tickLblPos val="low"/>
        <c:spPr>
          <a:ln w="3176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801" b="1" i="0" u="none" strike="noStrike" baseline="0">
                <a:solidFill>
                  <a:schemeClr val="bg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99657216"/>
        <c:crosses val="autoZero"/>
        <c:auto val="1"/>
        <c:lblAlgn val="ctr"/>
        <c:lblOffset val="100"/>
        <c:tickLblSkip val="2"/>
        <c:tickMarkSkip val="1"/>
      </c:catAx>
      <c:valAx>
        <c:axId val="99657216"/>
        <c:scaling>
          <c:orientation val="minMax"/>
        </c:scaling>
        <c:axPos val="l"/>
        <c:majorGridlines>
          <c:spPr>
            <a:ln w="3176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1" b="1" i="0" u="none" strike="noStrike" baseline="0">
                <a:solidFill>
                  <a:schemeClr val="bg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99655680"/>
        <c:crosses val="autoZero"/>
        <c:crossBetween val="between"/>
      </c:valAx>
      <c:spPr>
        <a:noFill/>
        <a:ln w="25411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1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hart>
    <c:view3D>
      <c:hPercent val="47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4168797953964527E-2"/>
          <c:y val="6.6350710900473939E-2"/>
          <c:w val="0.92455242966751916"/>
          <c:h val="0.6540284360189611"/>
        </c:manualLayout>
      </c:layout>
      <c:bar3DChart>
        <c:barDir val="col"/>
        <c:grouping val="clustered"/>
        <c:ser>
          <c:idx val="0"/>
          <c:order val="0"/>
          <c:spPr>
            <a:solidFill>
              <a:schemeClr val="accent6"/>
            </a:solidFill>
            <a:ln w="1343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6.4163914930410442E-3"/>
                  <c:y val="-4.3550133405514096E-3"/>
                </c:manualLayout>
              </c:layout>
              <c:showVal val="1"/>
            </c:dLbl>
            <c:dLbl>
              <c:idx val="1"/>
              <c:layout>
                <c:manualLayout>
                  <c:x val="6.9086350781658104E-3"/>
                  <c:y val="-2.9105778796432676E-2"/>
                </c:manualLayout>
              </c:layout>
              <c:showVal val="1"/>
            </c:dLbl>
            <c:dLbl>
              <c:idx val="2"/>
              <c:layout>
                <c:manualLayout>
                  <c:x val="-7.9537732569324819E-4"/>
                  <c:y val="-2.4336619549971711E-2"/>
                </c:manualLayout>
              </c:layout>
              <c:showVal val="1"/>
            </c:dLbl>
            <c:dLbl>
              <c:idx val="3"/>
              <c:layout>
                <c:manualLayout>
                  <c:x val="8.4162978478838878E-3"/>
                  <c:y val="-1.4733927184141772E-2"/>
                </c:manualLayout>
              </c:layout>
              <c:showVal val="1"/>
            </c:dLbl>
            <c:dLbl>
              <c:idx val="4"/>
              <c:layout>
                <c:manualLayout>
                  <c:x val="-8.0373503466690706E-3"/>
                  <c:y val="-6.5019808697547379E-3"/>
                </c:manualLayout>
              </c:layout>
              <c:showVal val="1"/>
            </c:dLbl>
            <c:dLbl>
              <c:idx val="5"/>
              <c:layout>
                <c:manualLayout>
                  <c:x val="6.8098952362999701E-4"/>
                  <c:y val="-2.8685261415047611E-2"/>
                </c:manualLayout>
              </c:layout>
              <c:showVal val="1"/>
            </c:dLbl>
            <c:dLbl>
              <c:idx val="6"/>
              <c:layout>
                <c:manualLayout>
                  <c:x val="1.1956781772115142E-2"/>
                  <c:y val="-9.4158748268706269E-3"/>
                </c:manualLayout>
              </c:layout>
              <c:showVal val="1"/>
            </c:dLbl>
            <c:dLbl>
              <c:idx val="7"/>
              <c:layout>
                <c:manualLayout>
                  <c:x val="8.3509148855424858E-3"/>
                  <c:y val="-1.652487956620716E-2"/>
                </c:manualLayout>
              </c:layout>
              <c:showVal val="1"/>
            </c:dLbl>
            <c:dLbl>
              <c:idx val="8"/>
              <c:layout>
                <c:manualLayout>
                  <c:x val="7.3024601968155441E-3"/>
                  <c:y val="-1.652487956620716E-2"/>
                </c:manualLayout>
              </c:layout>
              <c:showVal val="1"/>
            </c:dLbl>
            <c:dLbl>
              <c:idx val="9"/>
              <c:layout>
                <c:manualLayout>
                  <c:x val="3.6965933102428932E-3"/>
                  <c:y val="-8.5751809971541266E-3"/>
                </c:manualLayout>
              </c:layout>
              <c:showVal val="1"/>
            </c:dLbl>
            <c:dLbl>
              <c:idx val="10"/>
              <c:layout>
                <c:manualLayout>
                  <c:x val="9.0593864482677573E-5"/>
                  <c:y val="-4.1532131553575893E-2"/>
                </c:manualLayout>
              </c:layout>
              <c:showVal val="1"/>
            </c:dLbl>
            <c:dLbl>
              <c:idx val="11"/>
              <c:layout>
                <c:manualLayout>
                  <c:x val="3.2091155427240852E-4"/>
                  <c:y val="-3.3815355222185782E-2"/>
                </c:manualLayout>
              </c:layout>
              <c:showVal val="1"/>
            </c:dLbl>
            <c:dLbl>
              <c:idx val="12"/>
              <c:layout>
                <c:manualLayout>
                  <c:x val="-2.0061829537833691E-3"/>
                  <c:y val="-2.433668223640377E-2"/>
                </c:manualLayout>
              </c:layout>
              <c:showVal val="1"/>
            </c:dLbl>
            <c:dLbl>
              <c:idx val="13"/>
              <c:layout>
                <c:manualLayout>
                  <c:x val="-3.0546376425106309E-3"/>
                  <c:y val="-3.0509966807217292E-2"/>
                </c:manualLayout>
              </c:layout>
              <c:showVal val="1"/>
            </c:dLbl>
            <c:dLbl>
              <c:idx val="14"/>
              <c:layout>
                <c:manualLayout>
                  <c:x val="-7.9394094667874435E-3"/>
                  <c:y val="-2.8358930945084827E-2"/>
                </c:manualLayout>
              </c:layout>
              <c:showVal val="1"/>
            </c:dLbl>
            <c:dLbl>
              <c:idx val="15"/>
              <c:layout>
                <c:manualLayout>
                  <c:x val="-1.0266503974843135E-2"/>
                  <c:y val="-2.7423438267059418E-2"/>
                </c:manualLayout>
              </c:layout>
              <c:showVal val="1"/>
            </c:dLbl>
            <c:dLbl>
              <c:idx val="16"/>
              <c:layout>
                <c:manualLayout>
                  <c:x val="-1.1314958663570285E-2"/>
                  <c:y val="-1.7227677497067381E-2"/>
                </c:manualLayout>
              </c:layout>
              <c:showVal val="1"/>
            </c:dLbl>
            <c:dLbl>
              <c:idx val="17"/>
              <c:layout>
                <c:manualLayout>
                  <c:x val="-1.1084640973780377E-2"/>
                  <c:y val="-3.7837603930866812E-2"/>
                </c:manualLayout>
              </c:layout>
              <c:showVal val="1"/>
            </c:dLbl>
            <c:dLbl>
              <c:idx val="18"/>
              <c:layout>
                <c:manualLayout>
                  <c:x val="-1.5969280238869541E-2"/>
                  <c:y val="-3.7011199954500092E-2"/>
                </c:manualLayout>
              </c:layout>
              <c:showVal val="1"/>
            </c:dLbl>
            <c:dLbl>
              <c:idx val="19"/>
              <c:layout>
                <c:manualLayout>
                  <c:x val="4.8678384898857337E-3"/>
                  <c:y val="-4.28987931174118E-2"/>
                </c:manualLayout>
              </c:layout>
              <c:showVal val="1"/>
            </c:dLbl>
            <c:dLbl>
              <c:idx val="20"/>
              <c:layout>
                <c:manualLayout>
                  <c:x val="-1.4229739921585884E-2"/>
                  <c:y val="-3.3924671414342043E-2"/>
                </c:manualLayout>
              </c:layout>
              <c:showVal val="1"/>
            </c:dLbl>
            <c:dLbl>
              <c:idx val="21"/>
              <c:layout>
                <c:manualLayout>
                  <c:x val="4.4545189427079145E-3"/>
                  <c:y val="-3.5987404306122135E-2"/>
                </c:manualLayout>
              </c:layout>
              <c:showVal val="1"/>
            </c:dLbl>
            <c:dLbl>
              <c:idx val="22"/>
              <c:layout>
                <c:manualLayout>
                  <c:x val="5.8990164108274354E-3"/>
                  <c:y val="-2.5791735179221661E-2"/>
                </c:manualLayout>
              </c:layout>
              <c:showVal val="1"/>
            </c:dLbl>
            <c:dLbl>
              <c:idx val="23"/>
              <c:layout>
                <c:manualLayout>
                  <c:x val="5.3199978790529866E-3"/>
                  <c:y val="-2.5791735179221661E-2"/>
                </c:manualLayout>
              </c:layout>
              <c:showVal val="1"/>
            </c:dLbl>
            <c:dLbl>
              <c:idx val="24"/>
              <c:layout>
                <c:manualLayout>
                  <c:x val="6.2952358227948962E-3"/>
                  <c:y val="-1.5684104874939382E-2"/>
                </c:manualLayout>
              </c:layout>
              <c:showVal val="1"/>
            </c:dLbl>
            <c:dLbl>
              <c:idx val="25"/>
              <c:layout>
                <c:manualLayout>
                  <c:x val="6.1207879318115541E-3"/>
                  <c:y val="-1.5684104874939382E-2"/>
                </c:manualLayout>
              </c:layout>
              <c:showVal val="1"/>
            </c:dLbl>
            <c:dLbl>
              <c:idx val="26"/>
              <c:layout>
                <c:manualLayout>
                  <c:x val="5.4772130756384164E-3"/>
                  <c:y val="-5.7652916837663947E-3"/>
                </c:manualLayout>
              </c:layout>
              <c:showVal val="1"/>
            </c:dLbl>
            <c:spPr>
              <a:noFill/>
              <a:ln w="26862">
                <a:noFill/>
              </a:ln>
            </c:spPr>
            <c:txPr>
              <a:bodyPr rot="-5400000" vert="horz"/>
              <a:lstStyle/>
              <a:p>
                <a:pPr algn="ctr">
                  <a:defRPr sz="1903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numRef>
              <c:f>Sheet1!$B$1:$AE$1</c:f>
              <c:numCache>
                <c:formatCode>General</c:formatCode>
                <c:ptCount val="30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</c:numCache>
            </c:numRef>
          </c:cat>
          <c:val>
            <c:numRef>
              <c:f>Sheet1!$B$2:$AE$2</c:f>
              <c:numCache>
                <c:formatCode>General</c:formatCode>
                <c:ptCount val="30"/>
                <c:pt idx="0">
                  <c:v>11</c:v>
                </c:pt>
                <c:pt idx="1">
                  <c:v>6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6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3</c:v>
                </c:pt>
                <c:pt idx="10">
                  <c:v>9</c:v>
                </c:pt>
                <c:pt idx="11">
                  <c:v>4</c:v>
                </c:pt>
                <c:pt idx="12">
                  <c:v>4</c:v>
                </c:pt>
                <c:pt idx="13">
                  <c:v>8</c:v>
                </c:pt>
                <c:pt idx="14">
                  <c:v>2</c:v>
                </c:pt>
                <c:pt idx="15">
                  <c:v>6</c:v>
                </c:pt>
                <c:pt idx="16">
                  <c:v>4</c:v>
                </c:pt>
                <c:pt idx="17">
                  <c:v>2</c:v>
                </c:pt>
                <c:pt idx="18">
                  <c:v>3</c:v>
                </c:pt>
                <c:pt idx="19">
                  <c:v>0</c:v>
                </c:pt>
                <c:pt idx="20">
                  <c:v>1</c:v>
                </c:pt>
                <c:pt idx="21">
                  <c:v>2</c:v>
                </c:pt>
                <c:pt idx="22">
                  <c:v>0</c:v>
                </c:pt>
                <c:pt idx="23">
                  <c:v>0</c:v>
                </c:pt>
                <c:pt idx="24">
                  <c:v>3</c:v>
                </c:pt>
                <c:pt idx="25">
                  <c:v>3</c:v>
                </c:pt>
                <c:pt idx="26">
                  <c:v>2</c:v>
                </c:pt>
                <c:pt idx="27">
                  <c:v>1</c:v>
                </c:pt>
                <c:pt idx="28">
                  <c:v>1</c:v>
                </c:pt>
                <c:pt idx="29">
                  <c:v>4</c:v>
                </c:pt>
              </c:numCache>
            </c:numRef>
          </c:val>
        </c:ser>
        <c:dLbls/>
        <c:gapDepth val="0"/>
        <c:shape val="box"/>
        <c:axId val="92428544"/>
        <c:axId val="92454912"/>
        <c:axId val="0"/>
      </c:bar3DChart>
      <c:catAx>
        <c:axId val="92428544"/>
        <c:scaling>
          <c:orientation val="minMax"/>
        </c:scaling>
        <c:axPos val="b"/>
        <c:numFmt formatCode="General" sourceLinked="1"/>
        <c:tickLblPos val="low"/>
        <c:spPr>
          <a:ln w="3357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903" b="1" i="0" u="none" strike="noStrike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2454912"/>
        <c:crosses val="autoZero"/>
        <c:auto val="1"/>
        <c:lblAlgn val="ctr"/>
        <c:lblOffset val="100"/>
        <c:tickMarkSkip val="1"/>
      </c:catAx>
      <c:valAx>
        <c:axId val="92454912"/>
        <c:scaling>
          <c:orientation val="minMax"/>
        </c:scaling>
        <c:axPos val="l"/>
        <c:majorGridlines>
          <c:spPr>
            <a:ln w="3357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35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03" b="1" i="0" u="none" strike="noStrike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2428544"/>
        <c:crosses val="autoZero"/>
        <c:crossBetween val="between"/>
      </c:valAx>
      <c:spPr>
        <a:noFill/>
        <a:ln w="2688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90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hart>
    <c:autoTitleDeleted val="1"/>
    <c:view3D>
      <c:hPercent val="47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6391738911424065E-2"/>
          <c:y val="5.190515373015106E-2"/>
          <c:w val="0.94245524296675187"/>
          <c:h val="0.65639810426540413"/>
        </c:manualLayout>
      </c:layout>
      <c:bar3DChart>
        <c:barDir val="col"/>
        <c:grouping val="clustered"/>
        <c:ser>
          <c:idx val="0"/>
          <c:order val="0"/>
          <c:spPr>
            <a:solidFill>
              <a:schemeClr val="accent6"/>
            </a:solidFill>
            <a:ln w="1270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1.0206515687515403E-2"/>
                  <c:y val="-1.9672274375916177E-2"/>
                </c:manualLayout>
              </c:layout>
              <c:showVal val="1"/>
            </c:dLbl>
            <c:dLbl>
              <c:idx val="1"/>
              <c:layout>
                <c:manualLayout>
                  <c:x val="1.2878123726745254E-2"/>
                  <c:y val="-2.9150947361698005E-2"/>
                </c:manualLayout>
              </c:layout>
              <c:showVal val="1"/>
            </c:dLbl>
            <c:dLbl>
              <c:idx val="2"/>
              <c:layout>
                <c:manualLayout>
                  <c:x val="3.1810486146569565E-3"/>
                  <c:y val="7.326183046988872E-4"/>
                </c:manualLayout>
              </c:layout>
              <c:showVal val="1"/>
            </c:dLbl>
            <c:dLbl>
              <c:idx val="3"/>
              <c:layout>
                <c:manualLayout>
                  <c:x val="7.9912933362598169E-3"/>
                  <c:y val="-2.5513083452114584E-2"/>
                </c:manualLayout>
              </c:layout>
              <c:showVal val="1"/>
            </c:dLbl>
            <c:dLbl>
              <c:idx val="4"/>
              <c:layout>
                <c:manualLayout>
                  <c:x val="4.2690394829066119E-3"/>
                  <c:y val="-1.1462024543821545E-2"/>
                </c:manualLayout>
              </c:layout>
              <c:showVal val="1"/>
            </c:dLbl>
            <c:dLbl>
              <c:idx val="5"/>
              <c:layout>
                <c:manualLayout>
                  <c:x val="5.6618751436200414E-3"/>
                  <c:y val="-2.4244660298427083E-2"/>
                </c:manualLayout>
              </c:layout>
              <c:showVal val="1"/>
            </c:dLbl>
            <c:dLbl>
              <c:idx val="6"/>
              <c:layout>
                <c:manualLayout>
                  <c:x val="-6.1792346676645441E-4"/>
                  <c:y val="-2.5513083452114584E-2"/>
                </c:manualLayout>
              </c:layout>
              <c:showVal val="1"/>
            </c:dLbl>
            <c:dLbl>
              <c:idx val="7"/>
              <c:layout>
                <c:manualLayout>
                  <c:x val="2.0536845724635285E-3"/>
                  <c:y val="-1.8404078712778063E-2"/>
                </c:manualLayout>
              </c:layout>
              <c:showVal val="1"/>
            </c:dLbl>
            <c:dLbl>
              <c:idx val="8"/>
              <c:layout>
                <c:manualLayout>
                  <c:x val="-2.9472091002187002E-3"/>
                  <c:y val="-1.603441046633251E-2"/>
                </c:manualLayout>
              </c:layout>
              <c:showVal val="1"/>
            </c:dLbl>
            <c:dLbl>
              <c:idx val="9"/>
              <c:layout>
                <c:manualLayout>
                  <c:x val="2.71398242455188E-3"/>
                  <c:y val="-3.8764031468587648E-3"/>
                </c:manualLayout>
              </c:layout>
              <c:showVal val="1"/>
            </c:dLbl>
            <c:dLbl>
              <c:idx val="10"/>
              <c:layout>
                <c:manualLayout>
                  <c:x val="-2.7190825358253379E-3"/>
                  <c:y val="-3.4991756437896551E-2"/>
                </c:manualLayout>
              </c:layout>
              <c:showVal val="1"/>
            </c:dLbl>
            <c:dLbl>
              <c:idx val="11"/>
              <c:layout>
                <c:manualLayout>
                  <c:x val="-2.1728789873961996E-3"/>
                  <c:y val="-1.6394255769485591E-4"/>
                </c:manualLayout>
              </c:layout>
              <c:showVal val="1"/>
            </c:dLbl>
            <c:dLbl>
              <c:idx val="12"/>
              <c:layout>
                <c:manualLayout>
                  <c:x val="-7.6059129263109275E-3"/>
                  <c:y val="-1.713565555909068E-2"/>
                </c:manualLayout>
              </c:layout>
              <c:showVal val="1"/>
            </c:dLbl>
            <c:dLbl>
              <c:idx val="13"/>
              <c:layout>
                <c:manualLayout>
                  <c:x val="-8.7706220226306166E-3"/>
                  <c:y val="-7.6569825733082625E-3"/>
                </c:manualLayout>
              </c:layout>
              <c:showVal val="1"/>
            </c:dLbl>
            <c:dLbl>
              <c:idx val="14"/>
              <c:layout>
                <c:manualLayout>
                  <c:x val="-1.8262073042916796E-3"/>
                  <c:y val="-4.0373183561870961E-3"/>
                </c:manualLayout>
              </c:layout>
              <c:showVal val="1"/>
            </c:dLbl>
            <c:dLbl>
              <c:idx val="15"/>
              <c:layout>
                <c:manualLayout>
                  <c:x val="8.4974873021418415E-4"/>
                  <c:y val="4.4222573446382301E-4"/>
                </c:manualLayout>
              </c:layout>
              <c:showVal val="1"/>
            </c:dLbl>
            <c:dLbl>
              <c:idx val="16"/>
              <c:layout>
                <c:manualLayout>
                  <c:x val="3.9492354411330612E-3"/>
                  <c:y val="-6.0230260116757844E-3"/>
                </c:manualLayout>
              </c:layout>
              <c:showVal val="1"/>
            </c:dLbl>
            <c:dLbl>
              <c:idx val="17"/>
              <c:layout>
                <c:manualLayout>
                  <c:x val="-2.758324151460591E-3"/>
                  <c:y val="-4.6434866483457743E-3"/>
                </c:manualLayout>
              </c:layout>
              <c:showVal val="1"/>
            </c:dLbl>
            <c:dLbl>
              <c:idx val="18"/>
              <c:layout>
                <c:manualLayout>
                  <c:x val="-8.2368116954663979E-5"/>
                  <c:y val="-4.6250896851953594E-3"/>
                </c:manualLayout>
              </c:layout>
              <c:showVal val="1"/>
            </c:dLbl>
            <c:dLbl>
              <c:idx val="19"/>
              <c:layout>
                <c:manualLayout>
                  <c:x val="3.021284028916181E-3"/>
                  <c:y val="-4.6250896851953594E-3"/>
                </c:manualLayout>
              </c:layout>
              <c:showVal val="1"/>
            </c:dLbl>
            <c:dLbl>
              <c:idx val="20"/>
              <c:layout>
                <c:manualLayout>
                  <c:x val="-4.1139716750423268E-3"/>
                  <c:y val="-1.3002461234221985E-2"/>
                </c:manualLayout>
              </c:layout>
              <c:showVal val="1"/>
            </c:dLbl>
            <c:dLbl>
              <c:idx val="21"/>
              <c:layout>
                <c:manualLayout>
                  <c:x val="-9.1280256634587329E-4"/>
                  <c:y val="-1.5056007035827722E-2"/>
                </c:manualLayout>
              </c:layout>
              <c:showVal val="1"/>
            </c:dLbl>
            <c:dLbl>
              <c:idx val="22"/>
              <c:layout>
                <c:manualLayout>
                  <c:x val="-9.2808664068506595E-3"/>
                  <c:y val="-1.6386599259700308E-2"/>
                </c:manualLayout>
              </c:layout>
              <c:showVal val="1"/>
            </c:dLbl>
            <c:dLbl>
              <c:idx val="23"/>
              <c:layout>
                <c:manualLayout>
                  <c:x val="-9.5715687054269728E-3"/>
                  <c:y val="-1.6386599259700308E-2"/>
                </c:manualLayout>
              </c:layout>
              <c:showVal val="1"/>
            </c:dLbl>
            <c:dLbl>
              <c:idx val="24"/>
              <c:layout>
                <c:manualLayout>
                  <c:x val="-1.8749038945889352E-2"/>
                  <c:y val="-1.9567599612993137E-2"/>
                </c:manualLayout>
              </c:layout>
              <c:showVal val="1"/>
            </c:dLbl>
            <c:dLbl>
              <c:idx val="25"/>
              <c:layout>
                <c:manualLayout>
                  <c:x val="-9.4078581086455126E-3"/>
                  <c:y val="-1.8237007389120541E-2"/>
                </c:manualLayout>
              </c:layout>
              <c:showVal val="1"/>
            </c:dLbl>
            <c:dLbl>
              <c:idx val="26"/>
              <c:layout>
                <c:manualLayout>
                  <c:x val="-8.0796150481190123E-3"/>
                  <c:y val="-1.6386599259700308E-2"/>
                </c:manualLayout>
              </c:layout>
              <c:showVal val="1"/>
            </c:dLbl>
            <c:spPr>
              <a:noFill/>
              <a:ln w="25403">
                <a:noFill/>
              </a:ln>
            </c:spPr>
            <c:txPr>
              <a:bodyPr rot="-5400000" vert="horz" anchor="ctr" anchorCtr="0"/>
              <a:lstStyle/>
              <a:p>
                <a:pPr algn="ctr">
                  <a:defRPr sz="18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numRef>
              <c:f>Sheet1!$B$1:$AE$1</c:f>
              <c:numCache>
                <c:formatCode>General</c:formatCode>
                <c:ptCount val="30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</c:numCache>
            </c:numRef>
          </c:cat>
          <c:val>
            <c:numRef>
              <c:f>Sheet1!$B$2:$AE$2</c:f>
              <c:numCache>
                <c:formatCode>General</c:formatCode>
                <c:ptCount val="30"/>
                <c:pt idx="0">
                  <c:v>3</c:v>
                </c:pt>
                <c:pt idx="1">
                  <c:v>3</c:v>
                </c:pt>
                <c:pt idx="2">
                  <c:v>7</c:v>
                </c:pt>
                <c:pt idx="3">
                  <c:v>2</c:v>
                </c:pt>
                <c:pt idx="4">
                  <c:v>4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5</c:v>
                </c:pt>
                <c:pt idx="10">
                  <c:v>2</c:v>
                </c:pt>
                <c:pt idx="11">
                  <c:v>3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3</c:v>
                </c:pt>
                <c:pt idx="16">
                  <c:v>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3</c:v>
                </c:pt>
                <c:pt idx="29">
                  <c:v>1</c:v>
                </c:pt>
              </c:numCache>
            </c:numRef>
          </c:val>
        </c:ser>
        <c:dLbls/>
        <c:gapDepth val="0"/>
        <c:shape val="box"/>
        <c:axId val="99793536"/>
        <c:axId val="100089856"/>
        <c:axId val="0"/>
      </c:bar3DChart>
      <c:catAx>
        <c:axId val="99793536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0089856"/>
        <c:crosses val="autoZero"/>
        <c:auto val="1"/>
        <c:lblAlgn val="ctr"/>
        <c:lblOffset val="100"/>
        <c:tickLblSkip val="2"/>
        <c:tickMarkSkip val="1"/>
      </c:catAx>
      <c:valAx>
        <c:axId val="100089856"/>
        <c:scaling>
          <c:orientation val="minMax"/>
        </c:scaling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9793536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hart>
    <c:view3D>
      <c:hPercent val="51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367245657568229E-2"/>
          <c:y val="6.6350710900473939E-2"/>
          <c:w val="0.9032258064516141"/>
          <c:h val="0.77014218009478674"/>
        </c:manualLayout>
      </c:layout>
      <c:bar3DChart>
        <c:barDir val="col"/>
        <c:grouping val="clustered"/>
        <c:ser>
          <c:idx val="0"/>
          <c:order val="0"/>
          <c:spPr>
            <a:solidFill>
              <a:schemeClr val="accent6"/>
            </a:solidFill>
            <a:ln w="12685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2.0953720493798234E-3"/>
                  <c:y val="-5.4066662719791632E-3"/>
                </c:manualLayout>
              </c:layout>
              <c:showVal val="1"/>
            </c:dLbl>
            <c:dLbl>
              <c:idx val="1"/>
              <c:layout>
                <c:manualLayout>
                  <c:x val="1.5149778027476282E-3"/>
                  <c:y val="-9.2863655200994613E-3"/>
                </c:manualLayout>
              </c:layout>
              <c:showVal val="1"/>
            </c:dLbl>
            <c:dLbl>
              <c:idx val="2"/>
              <c:layout>
                <c:manualLayout>
                  <c:x val="5.1255657653352365E-3"/>
                  <c:y val="-6.2371677224557472E-3"/>
                </c:manualLayout>
              </c:layout>
              <c:showVal val="1"/>
            </c:dLbl>
            <c:dLbl>
              <c:idx val="3"/>
              <c:layout>
                <c:manualLayout>
                  <c:x val="-6.0718167339983528E-4"/>
                  <c:y val="-2.0799242199988164E-3"/>
                </c:manualLayout>
              </c:layout>
              <c:showVal val="1"/>
            </c:dLbl>
            <c:dLbl>
              <c:idx val="4"/>
              <c:layout>
                <c:manualLayout>
                  <c:x val="-4.4011146903081789E-3"/>
                  <c:y val="3.8626487478538871E-3"/>
                </c:manualLayout>
              </c:layout>
              <c:showVal val="1"/>
            </c:dLbl>
            <c:dLbl>
              <c:idx val="5"/>
              <c:layout>
                <c:manualLayout>
                  <c:x val="-9.2386858540837699E-5"/>
                  <c:y val="-9.3358593333728035E-3"/>
                </c:manualLayout>
              </c:layout>
              <c:showVal val="1"/>
            </c:dLbl>
            <c:dLbl>
              <c:idx val="6"/>
              <c:layout>
                <c:manualLayout>
                  <c:x val="-3.072458322633244E-3"/>
                  <c:y val="1.0448878100763779E-2"/>
                </c:manualLayout>
              </c:layout>
              <c:showVal val="1"/>
            </c:dLbl>
            <c:dLbl>
              <c:idx val="7"/>
              <c:layout>
                <c:manualLayout>
                  <c:x val="-4.643153973057564E-6"/>
                  <c:y val="-7.750873246107395E-3"/>
                </c:manualLayout>
              </c:layout>
              <c:showVal val="1"/>
            </c:dLbl>
            <c:dLbl>
              <c:idx val="8"/>
              <c:layout>
                <c:manualLayout>
                  <c:x val="4.0327578084455558E-3"/>
                  <c:y val="-4.3099875673435555E-4"/>
                </c:manualLayout>
              </c:layout>
              <c:showVal val="1"/>
            </c:dLbl>
            <c:dLbl>
              <c:idx val="9"/>
              <c:layout>
                <c:manualLayout>
                  <c:x val="7.7988319015156096E-3"/>
                  <c:y val="-1.8748445917944469E-3"/>
                </c:manualLayout>
              </c:layout>
              <c:showVal val="1"/>
            </c:dLbl>
            <c:dLbl>
              <c:idx val="10"/>
              <c:layout>
                <c:manualLayout>
                  <c:x val="1.9104792770681255E-3"/>
                  <c:y val="6.8318039192469373E-3"/>
                </c:manualLayout>
              </c:layout>
              <c:showVal val="1"/>
            </c:dLbl>
            <c:dLbl>
              <c:idx val="11"/>
              <c:layout>
                <c:manualLayout>
                  <c:x val="-1.9992944787065002E-3"/>
                  <c:y val="-8.0350482505476325E-3"/>
                </c:manualLayout>
              </c:layout>
              <c:showVal val="1"/>
            </c:dLbl>
            <c:dLbl>
              <c:idx val="12"/>
              <c:layout>
                <c:manualLayout>
                  <c:x val="1.3400856697624603E-3"/>
                  <c:y val="-1.8722870167544849E-2"/>
                </c:manualLayout>
              </c:layout>
              <c:showVal val="1"/>
            </c:dLbl>
            <c:dLbl>
              <c:idx val="13"/>
              <c:layout>
                <c:manualLayout>
                  <c:x val="-3.4233140856742873E-3"/>
                  <c:y val="5.3117044579953821E-4"/>
                </c:manualLayout>
              </c:layout>
              <c:showVal val="1"/>
            </c:dLbl>
            <c:dLbl>
              <c:idx val="14"/>
              <c:layout>
                <c:manualLayout>
                  <c:x val="1.1566215602116471E-3"/>
                  <c:y val="-3.5455568053993254E-3"/>
                </c:manualLayout>
              </c:layout>
              <c:showVal val="1"/>
            </c:dLbl>
            <c:dLbl>
              <c:idx val="15"/>
              <c:layout>
                <c:manualLayout>
                  <c:x val="2.4412274927575737E-3"/>
                  <c:y val="-1.3500680835948155E-2"/>
                </c:manualLayout>
              </c:layout>
              <c:showVal val="1"/>
            </c:dLbl>
            <c:dLbl>
              <c:idx val="16"/>
              <c:layout>
                <c:manualLayout>
                  <c:x val="9.2311853745888298E-3"/>
                  <c:y val="-6.0941329702208285E-3"/>
                </c:manualLayout>
              </c:layout>
              <c:showVal val="1"/>
            </c:dLbl>
            <c:dLbl>
              <c:idx val="17"/>
              <c:layout>
                <c:manualLayout>
                  <c:x val="5.0105584130795038E-3"/>
                  <c:y val="-7.2197028003078579E-3"/>
                </c:manualLayout>
              </c:layout>
              <c:showVal val="1"/>
            </c:dLbl>
            <c:dLbl>
              <c:idx val="18"/>
              <c:layout>
                <c:manualLayout>
                  <c:x val="2.6127320404465641E-3"/>
                  <c:y val="2.9508957788194588E-3"/>
                </c:manualLayout>
              </c:layout>
              <c:showVal val="1"/>
            </c:dLbl>
            <c:dLbl>
              <c:idx val="19"/>
              <c:layout>
                <c:manualLayout>
                  <c:x val="4.284440564831348E-3"/>
                  <c:y val="-5.7997750281214306E-3"/>
                </c:manualLayout>
              </c:layout>
              <c:showVal val="1"/>
            </c:dLbl>
            <c:dLbl>
              <c:idx val="20"/>
              <c:layout>
                <c:manualLayout>
                  <c:x val="-4.788401353753211E-4"/>
                  <c:y val="2.6385649162275781E-3"/>
                </c:manualLayout>
              </c:layout>
              <c:showVal val="1"/>
            </c:dLbl>
            <c:dLbl>
              <c:idx val="21"/>
              <c:layout>
                <c:manualLayout>
                  <c:x val="-3.7302384688164001E-3"/>
                  <c:y val="4.2787283168551314E-3"/>
                </c:manualLayout>
              </c:layout>
              <c:showVal val="1"/>
            </c:dLbl>
            <c:dLbl>
              <c:idx val="22"/>
              <c:layout>
                <c:manualLayout>
                  <c:x val="-9.3353742765794065E-4"/>
                  <c:y val="7.1451595305916504E-3"/>
                </c:manualLayout>
              </c:layout>
              <c:showVal val="1"/>
            </c:dLbl>
            <c:dLbl>
              <c:idx val="23"/>
              <c:layout>
                <c:manualLayout>
                  <c:x val="3.2591369233961748E-3"/>
                  <c:y val="4.9939020780297196E-3"/>
                </c:manualLayout>
              </c:layout>
              <c:showVal val="1"/>
            </c:dLbl>
            <c:dLbl>
              <c:idx val="24"/>
              <c:layout>
                <c:manualLayout>
                  <c:x val="-6.9028222399455789E-4"/>
                  <c:y val="-2.0237996566218705E-2"/>
                </c:manualLayout>
              </c:layout>
              <c:showVal val="1"/>
            </c:dLbl>
            <c:dLbl>
              <c:idx val="25"/>
              <c:layout>
                <c:manualLayout>
                  <c:x val="3.3469996831940333E-3"/>
                  <c:y val="1.2170031377656739E-2"/>
                </c:manualLayout>
              </c:layout>
              <c:showVal val="1"/>
            </c:dLbl>
            <c:dLbl>
              <c:idx val="26"/>
              <c:layout>
                <c:manualLayout>
                  <c:x val="-1.958934755709978E-3"/>
                  <c:y val="-1.1450831803919193E-2"/>
                </c:manualLayout>
              </c:layout>
              <c:showVal val="1"/>
            </c:dLbl>
            <c:dLbl>
              <c:idx val="27"/>
              <c:layout>
                <c:manualLayout>
                  <c:x val="9.0720085319740094E-3"/>
                  <c:y val="-1.5037593984962405E-2"/>
                </c:manualLayout>
              </c:layout>
              <c:showVal val="1"/>
            </c:dLbl>
            <c:spPr>
              <a:noFill/>
              <a:ln w="25367">
                <a:noFill/>
              </a:ln>
            </c:spPr>
            <c:txPr>
              <a:bodyPr rot="-5400000" vert="horz"/>
              <a:lstStyle/>
              <a:p>
                <a:pPr algn="ctr">
                  <a:defRPr sz="1600" b="1" i="0" u="none" strike="noStrike" baseline="0">
                    <a:solidFill>
                      <a:schemeClr val="bg1"/>
                    </a:solidFill>
                    <a:latin typeface="Arial" pitchFamily="34" charset="0"/>
                    <a:ea typeface="Times New Roman"/>
                    <a:cs typeface="Arial" pitchFamily="34" charset="0"/>
                  </a:defRPr>
                </a:pPr>
                <a:endParaRPr lang="en-US"/>
              </a:p>
            </c:txPr>
            <c:showVal val="1"/>
          </c:dLbls>
          <c:cat>
            <c:numRef>
              <c:f>Sheet1!$B$1:$AE$1</c:f>
              <c:numCache>
                <c:formatCode>General</c:formatCode>
                <c:ptCount val="30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</c:numCache>
            </c:numRef>
          </c:cat>
          <c:val>
            <c:numRef>
              <c:f>Sheet1!$B$2:$AE$2</c:f>
              <c:numCache>
                <c:formatCode>General</c:formatCode>
                <c:ptCount val="30"/>
                <c:pt idx="0">
                  <c:v>651</c:v>
                </c:pt>
                <c:pt idx="1">
                  <c:v>642</c:v>
                </c:pt>
                <c:pt idx="2">
                  <c:v>794</c:v>
                </c:pt>
                <c:pt idx="3">
                  <c:v>1209</c:v>
                </c:pt>
                <c:pt idx="4">
                  <c:v>678</c:v>
                </c:pt>
                <c:pt idx="5">
                  <c:v>934</c:v>
                </c:pt>
                <c:pt idx="6">
                  <c:v>434</c:v>
                </c:pt>
                <c:pt idx="7">
                  <c:v>575</c:v>
                </c:pt>
                <c:pt idx="8">
                  <c:v>842</c:v>
                </c:pt>
                <c:pt idx="9">
                  <c:v>979</c:v>
                </c:pt>
                <c:pt idx="10">
                  <c:v>638</c:v>
                </c:pt>
                <c:pt idx="11">
                  <c:v>858</c:v>
                </c:pt>
                <c:pt idx="12">
                  <c:v>948</c:v>
                </c:pt>
                <c:pt idx="13">
                  <c:v>627</c:v>
                </c:pt>
                <c:pt idx="14">
                  <c:v>509</c:v>
                </c:pt>
                <c:pt idx="15">
                  <c:v>1040</c:v>
                </c:pt>
                <c:pt idx="16">
                  <c:v>943</c:v>
                </c:pt>
                <c:pt idx="17">
                  <c:v>284</c:v>
                </c:pt>
                <c:pt idx="18">
                  <c:v>566</c:v>
                </c:pt>
                <c:pt idx="19">
                  <c:v>363</c:v>
                </c:pt>
                <c:pt idx="20">
                  <c:v>414</c:v>
                </c:pt>
                <c:pt idx="21">
                  <c:v>421</c:v>
                </c:pt>
                <c:pt idx="22">
                  <c:v>1126</c:v>
                </c:pt>
                <c:pt idx="23">
                  <c:v>312</c:v>
                </c:pt>
                <c:pt idx="24">
                  <c:v>400</c:v>
                </c:pt>
                <c:pt idx="25">
                  <c:v>654</c:v>
                </c:pt>
                <c:pt idx="26">
                  <c:v>384</c:v>
                </c:pt>
                <c:pt idx="27">
                  <c:v>487</c:v>
                </c:pt>
                <c:pt idx="28">
                  <c:v>231</c:v>
                </c:pt>
                <c:pt idx="29">
                  <c:v>144</c:v>
                </c:pt>
              </c:numCache>
            </c:numRef>
          </c:val>
        </c:ser>
        <c:dLbls/>
        <c:gapDepth val="0"/>
        <c:shape val="box"/>
        <c:axId val="100204928"/>
        <c:axId val="100206464"/>
        <c:axId val="0"/>
      </c:bar3DChart>
      <c:catAx>
        <c:axId val="100204928"/>
        <c:scaling>
          <c:orientation val="minMax"/>
        </c:scaling>
        <c:axPos val="b"/>
        <c:numFmt formatCode="General" sourceLinked="1"/>
        <c:tickLblPos val="low"/>
        <c:spPr>
          <a:ln w="3172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797" b="1" i="0" u="none" strike="noStrike" baseline="0">
                <a:solidFill>
                  <a:schemeClr val="bg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100206464"/>
        <c:crosses val="autoZero"/>
        <c:auto val="1"/>
        <c:lblAlgn val="ctr"/>
        <c:lblOffset val="100"/>
        <c:tickLblSkip val="2"/>
        <c:tickMarkSkip val="1"/>
      </c:catAx>
      <c:valAx>
        <c:axId val="100206464"/>
        <c:scaling>
          <c:orientation val="minMax"/>
        </c:scaling>
        <c:axPos val="l"/>
        <c:majorGridlines>
          <c:spPr>
            <a:ln w="317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7" b="1" i="0" u="none" strike="noStrike" baseline="0">
                <a:solidFill>
                  <a:schemeClr val="bg1"/>
                </a:solidFill>
                <a:latin typeface="Arial" pitchFamily="34" charset="0"/>
                <a:ea typeface="Times New Roman"/>
                <a:cs typeface="Arial" pitchFamily="34" charset="0"/>
              </a:defRPr>
            </a:pPr>
            <a:endParaRPr lang="en-US"/>
          </a:p>
        </c:txPr>
        <c:crossAx val="100204928"/>
        <c:crosses val="autoZero"/>
        <c:crossBetween val="between"/>
      </c:valAx>
      <c:spPr>
        <a:noFill/>
        <a:ln w="2538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797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hart>
    <c:view3D>
      <c:hPercent val="47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1381074168797962E-2"/>
          <c:y val="6.6350710900473966E-2"/>
          <c:w val="0.92583120204603575"/>
          <c:h val="0.65639810426540413"/>
        </c:manualLayout>
      </c:layout>
      <c:bar3DChart>
        <c:barDir val="col"/>
        <c:grouping val="clustered"/>
        <c:ser>
          <c:idx val="0"/>
          <c:order val="0"/>
          <c:spPr>
            <a:solidFill>
              <a:schemeClr val="accent6"/>
            </a:solidFill>
            <a:ln w="135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7675183662938035E-3"/>
                  <c:y val="2.6212173290969102E-3"/>
                </c:manualLayout>
              </c:layout>
              <c:showVal val="1"/>
            </c:dLbl>
            <c:dLbl>
              <c:idx val="1"/>
              <c:layout>
                <c:manualLayout>
                  <c:x val="1.0541866160502232E-2"/>
                  <c:y val="-9.7920724476897626E-3"/>
                </c:manualLayout>
              </c:layout>
              <c:showVal val="1"/>
            </c:dLbl>
            <c:dLbl>
              <c:idx val="2"/>
              <c:layout>
                <c:manualLayout>
                  <c:x val="4.7341542860165845E-3"/>
                  <c:y val="-3.4104235771698866E-3"/>
                </c:manualLayout>
              </c:layout>
              <c:showVal val="1"/>
            </c:dLbl>
            <c:dLbl>
              <c:idx val="3"/>
              <c:layout>
                <c:manualLayout>
                  <c:x val="-1.9474390341402456E-3"/>
                  <c:y val="7.9528423068575497E-3"/>
                </c:manualLayout>
              </c:layout>
              <c:showVal val="1"/>
            </c:dLbl>
            <c:dLbl>
              <c:idx val="4"/>
              <c:layout>
                <c:manualLayout>
                  <c:x val="1.1325588391629885E-3"/>
                  <c:y val="-3.4104235771698866E-3"/>
                </c:manualLayout>
              </c:layout>
              <c:showVal val="1"/>
            </c:dLbl>
            <c:dLbl>
              <c:idx val="5"/>
              <c:layout>
                <c:manualLayout>
                  <c:x val="4.5541010310899471E-3"/>
                  <c:y val="-2.8226523850376369E-3"/>
                </c:manualLayout>
              </c:layout>
              <c:showVal val="1"/>
            </c:dLbl>
            <c:dLbl>
              <c:idx val="6"/>
              <c:layout>
                <c:manualLayout>
                  <c:x val="6.2917873043362759E-3"/>
                  <c:y val="-9.7417719019288387E-3"/>
                </c:manualLayout>
              </c:layout>
              <c:showVal val="1"/>
            </c:dLbl>
            <c:dLbl>
              <c:idx val="7"/>
              <c:layout>
                <c:manualLayout>
                  <c:x val="-6.6770853594296528E-4"/>
                  <c:y val="-4.6227598791669091E-3"/>
                </c:manualLayout>
              </c:layout>
              <c:showVal val="1"/>
            </c:dLbl>
            <c:dLbl>
              <c:idx val="8"/>
              <c:layout>
                <c:manualLayout>
                  <c:x val="3.6909591389158599E-3"/>
                  <c:y val="-6.3930596424748992E-3"/>
                </c:manualLayout>
              </c:layout>
              <c:showVal val="1"/>
            </c:dLbl>
            <c:dLbl>
              <c:idx val="9"/>
              <c:layout>
                <c:manualLayout>
                  <c:x val="5.0235918821173583E-3"/>
                  <c:y val="-4.7133474361159787E-4"/>
                </c:manualLayout>
              </c:layout>
              <c:showVal val="1"/>
            </c:dLbl>
            <c:dLbl>
              <c:idx val="10"/>
              <c:layout>
                <c:manualLayout>
                  <c:x val="-1.7215106494605761E-3"/>
                  <c:y val="-1.0507690860297686E-2"/>
                </c:manualLayout>
              </c:layout>
              <c:showVal val="1"/>
            </c:dLbl>
            <c:dLbl>
              <c:idx val="11"/>
              <c:layout>
                <c:manualLayout>
                  <c:x val="2.1687268710124654E-3"/>
                  <c:y val="-2.4723649733081079E-2"/>
                </c:manualLayout>
              </c:layout>
              <c:showVal val="1"/>
            </c:dLbl>
            <c:dLbl>
              <c:idx val="12"/>
              <c:layout>
                <c:manualLayout>
                  <c:x val="4.7800294157696183E-3"/>
                  <c:y val="-1.0883314843225319E-2"/>
                </c:manualLayout>
              </c:layout>
              <c:showVal val="1"/>
            </c:dLbl>
            <c:dLbl>
              <c:idx val="13"/>
              <c:layout>
                <c:manualLayout>
                  <c:x val="6.5812249004370488E-3"/>
                  <c:y val="-9.4732694516402188E-4"/>
                </c:manualLayout>
              </c:layout>
              <c:showVal val="1"/>
            </c:dLbl>
            <c:dLbl>
              <c:idx val="14"/>
              <c:layout>
                <c:manualLayout>
                  <c:x val="3.6832690882636181E-4"/>
                  <c:y val="-3.4104235771698866E-3"/>
                </c:manualLayout>
              </c:layout>
              <c:showVal val="1"/>
            </c:dLbl>
            <c:dLbl>
              <c:idx val="15"/>
              <c:layout>
                <c:manualLayout>
                  <c:x val="8.9074523453108766E-4"/>
                  <c:y val="-1.4041723749710883E-2"/>
                </c:manualLayout>
              </c:layout>
              <c:showVal val="1"/>
            </c:dLbl>
            <c:dLbl>
              <c:idx val="16"/>
              <c:layout>
                <c:manualLayout>
                  <c:x val="-3.3411944213190484E-4"/>
                  <c:y val="-4.6043629203006489E-3"/>
                </c:manualLayout>
              </c:layout>
              <c:showVal val="1"/>
            </c:dLbl>
            <c:dLbl>
              <c:idx val="17"/>
              <c:layout>
                <c:manualLayout>
                  <c:x val="1.8721295725803559E-3"/>
                  <c:y val="1.3746719985245175E-2"/>
                </c:manualLayout>
              </c:layout>
              <c:showVal val="1"/>
            </c:dLbl>
            <c:dLbl>
              <c:idx val="18"/>
              <c:layout>
                <c:manualLayout>
                  <c:x val="1.1687551120606118E-2"/>
                  <c:y val="1.3746719985245175E-2"/>
                </c:manualLayout>
              </c:layout>
              <c:showVal val="1"/>
            </c:dLbl>
            <c:dLbl>
              <c:idx val="19"/>
              <c:layout>
                <c:manualLayout>
                  <c:x val="7.5000533662997861E-3"/>
                  <c:y val="-4.6043629203006489E-3"/>
                </c:manualLayout>
              </c:layout>
              <c:showVal val="1"/>
            </c:dLbl>
            <c:dLbl>
              <c:idx val="20"/>
              <c:layout>
                <c:manualLayout>
                  <c:x val="1.0985104769647851E-2"/>
                  <c:y val="1.4334491177377421E-2"/>
                </c:manualLayout>
              </c:layout>
              <c:showVal val="1"/>
            </c:dLbl>
            <c:dLbl>
              <c:idx val="21"/>
              <c:layout>
                <c:manualLayout>
                  <c:x val="1.3191486371440318E-2"/>
                  <c:y val="-2.8226523850376369E-3"/>
                </c:manualLayout>
              </c:layout>
              <c:showVal val="1"/>
            </c:dLbl>
            <c:dLbl>
              <c:idx val="22"/>
              <c:layout>
                <c:manualLayout>
                  <c:x val="1.6612895976287071E-2"/>
                  <c:y val="-3.4104235771698866E-3"/>
                </c:manualLayout>
              </c:layout>
              <c:showVal val="1"/>
            </c:dLbl>
            <c:dLbl>
              <c:idx val="23"/>
              <c:layout>
                <c:manualLayout>
                  <c:x val="1.9287840319545474E-2"/>
                  <c:y val="-4.6043629203006489E-3"/>
                </c:manualLayout>
              </c:layout>
              <c:showVal val="1"/>
            </c:dLbl>
            <c:dLbl>
              <c:idx val="24"/>
              <c:layout>
                <c:manualLayout>
                  <c:x val="3.9882193727490856E-2"/>
                  <c:y val="-2.234881192905388E-3"/>
                </c:manualLayout>
              </c:layout>
              <c:showVal val="1"/>
            </c:dLbl>
            <c:dLbl>
              <c:idx val="25"/>
              <c:layout>
                <c:manualLayout>
                  <c:x val="5.6276235088370326E-2"/>
                  <c:y val="-1.65026156857428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</c:dLbl>
            <c:dLbl>
              <c:idx val="26"/>
              <c:delete val="1"/>
            </c:dLbl>
            <c:dLbl>
              <c:idx val="27"/>
              <c:delete val="1"/>
            </c:dLbl>
            <c:txPr>
              <a:bodyPr rot="0" vert="horz" anchor="ctr" anchorCtr="0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numRef>
              <c:f>Sheet1!$B$1:$AE$1</c:f>
              <c:numCache>
                <c:formatCode>General</c:formatCode>
                <c:ptCount val="30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1010</c:v>
                </c:pt>
              </c:numCache>
            </c:numRef>
          </c:cat>
          <c:val>
            <c:numRef>
              <c:f>Sheet1!$B$2:$AE$2</c:f>
              <c:numCache>
                <c:formatCode>General</c:formatCode>
                <c:ptCount val="30"/>
                <c:pt idx="0">
                  <c:v>10</c:v>
                </c:pt>
                <c:pt idx="1">
                  <c:v>12</c:v>
                </c:pt>
                <c:pt idx="2">
                  <c:v>0</c:v>
                </c:pt>
                <c:pt idx="3">
                  <c:v>12</c:v>
                </c:pt>
                <c:pt idx="4">
                  <c:v>0</c:v>
                </c:pt>
                <c:pt idx="5">
                  <c:v>0</c:v>
                </c:pt>
                <c:pt idx="6">
                  <c:v>34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1</c:v>
                </c:pt>
                <c:pt idx="11">
                  <c:v>6</c:v>
                </c:pt>
                <c:pt idx="12">
                  <c:v>53</c:v>
                </c:pt>
                <c:pt idx="13">
                  <c:v>16</c:v>
                </c:pt>
                <c:pt idx="14">
                  <c:v>0</c:v>
                </c:pt>
                <c:pt idx="15">
                  <c:v>11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0</c:v>
                </c:pt>
                <c:pt idx="29">
                  <c:v>0</c:v>
                </c:pt>
              </c:numCache>
            </c:numRef>
          </c:val>
        </c:ser>
        <c:dLbls/>
        <c:gapDepth val="0"/>
        <c:shape val="box"/>
        <c:axId val="132506752"/>
        <c:axId val="132508288"/>
        <c:axId val="0"/>
      </c:bar3DChart>
      <c:catAx>
        <c:axId val="132506752"/>
        <c:scaling>
          <c:orientation val="minMax"/>
        </c:scaling>
        <c:axPos val="b"/>
        <c:numFmt formatCode="General" sourceLinked="1"/>
        <c:tickLblPos val="low"/>
        <c:spPr>
          <a:ln w="3389">
            <a:solidFill>
              <a:schemeClr val="tx1"/>
            </a:solidFill>
            <a:prstDash val="solid"/>
          </a:ln>
        </c:spPr>
        <c:txPr>
          <a:bodyPr rot="-5400000" vert="horz"/>
          <a:lstStyle/>
          <a:p>
            <a:pPr>
              <a:defRPr sz="1923" b="1" i="0" u="none" strike="noStrike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2508288"/>
        <c:crosses val="autoZero"/>
        <c:auto val="1"/>
        <c:lblAlgn val="ctr"/>
        <c:lblOffset val="100"/>
        <c:tickLblSkip val="3"/>
        <c:tickMarkSkip val="1"/>
      </c:catAx>
      <c:valAx>
        <c:axId val="132508288"/>
        <c:scaling>
          <c:orientation val="minMax"/>
        </c:scaling>
        <c:axPos val="l"/>
        <c:majorGridlines>
          <c:spPr>
            <a:ln w="3389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3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23" b="1" i="0" u="none" strike="noStrike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2506752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92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ZA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ZA" dirty="0"/>
              <a:t>Gas Trending 1 Top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2202209098862644"/>
          <c:y val="5.9402887139107644E-2"/>
          <c:w val="0.74771970691163603"/>
          <c:h val="0.75990259550889483"/>
        </c:manualLayout>
      </c:layout>
      <c:lineChart>
        <c:grouping val="standard"/>
        <c:ser>
          <c:idx val="1"/>
          <c:order val="1"/>
          <c:tx>
            <c:strRef>
              <c:f>'1 Top'!$A$11:$B$11</c:f>
              <c:strCache>
                <c:ptCount val="1"/>
                <c:pt idx="0">
                  <c:v>Methane (%)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val>
            <c:numRef>
              <c:f>'1 Top'!$C$11:$CI$11</c:f>
              <c:numCache>
                <c:formatCode>0.00</c:formatCode>
                <c:ptCount val="8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2.0000000000000049E-2</c:v>
                </c:pt>
                <c:pt idx="54">
                  <c:v>2.0000000000000049E-2</c:v>
                </c:pt>
                <c:pt idx="55">
                  <c:v>0</c:v>
                </c:pt>
                <c:pt idx="56">
                  <c:v>0</c:v>
                </c:pt>
                <c:pt idx="57">
                  <c:v>2.0000000000000049E-2</c:v>
                </c:pt>
                <c:pt idx="58">
                  <c:v>2.0000000000000049E-2</c:v>
                </c:pt>
                <c:pt idx="59">
                  <c:v>2.0000000000000049E-2</c:v>
                </c:pt>
                <c:pt idx="60">
                  <c:v>0</c:v>
                </c:pt>
                <c:pt idx="61">
                  <c:v>2.0000000000000049E-2</c:v>
                </c:pt>
                <c:pt idx="62">
                  <c:v>1.0000000000000026E-2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</c:numCache>
            </c:numRef>
          </c:val>
        </c:ser>
        <c:ser>
          <c:idx val="4"/>
          <c:order val="2"/>
          <c:tx>
            <c:strRef>
              <c:f>'1 Top'!$A$13:$B$13</c:f>
              <c:strCache>
                <c:ptCount val="1"/>
                <c:pt idx="0">
                  <c:v>Nitrogen (%)</c:v>
                </c:pt>
              </c:strCache>
            </c:strRef>
          </c:tx>
          <c:spPr>
            <a:ln w="25400">
              <a:solidFill>
                <a:srgbClr val="00B050"/>
              </a:solidFill>
            </a:ln>
          </c:spPr>
          <c:marker>
            <c:symbol val="none"/>
          </c:marker>
          <c:val>
            <c:numRef>
              <c:f>'1 Top'!$C$13:$CI$13</c:f>
              <c:numCache>
                <c:formatCode>0.00</c:formatCode>
                <c:ptCount val="85"/>
                <c:pt idx="0">
                  <c:v>79.099999999999994</c:v>
                </c:pt>
                <c:pt idx="1">
                  <c:v>79.099999999999994</c:v>
                </c:pt>
                <c:pt idx="2">
                  <c:v>79.099999999999994</c:v>
                </c:pt>
                <c:pt idx="3">
                  <c:v>79.099999999999994</c:v>
                </c:pt>
                <c:pt idx="4">
                  <c:v>79.099999999999994</c:v>
                </c:pt>
                <c:pt idx="5">
                  <c:v>79.099999999999994</c:v>
                </c:pt>
                <c:pt idx="6">
                  <c:v>78.900000000000006</c:v>
                </c:pt>
                <c:pt idx="7">
                  <c:v>78.7</c:v>
                </c:pt>
                <c:pt idx="8">
                  <c:v>78.900000000000006</c:v>
                </c:pt>
                <c:pt idx="9">
                  <c:v>78.7</c:v>
                </c:pt>
                <c:pt idx="10">
                  <c:v>78.7</c:v>
                </c:pt>
                <c:pt idx="11">
                  <c:v>77.3</c:v>
                </c:pt>
                <c:pt idx="12">
                  <c:v>81.3</c:v>
                </c:pt>
                <c:pt idx="13">
                  <c:v>81</c:v>
                </c:pt>
                <c:pt idx="14">
                  <c:v>82.9</c:v>
                </c:pt>
                <c:pt idx="15">
                  <c:v>84.8</c:v>
                </c:pt>
                <c:pt idx="16">
                  <c:v>86.3</c:v>
                </c:pt>
                <c:pt idx="17">
                  <c:v>87.7</c:v>
                </c:pt>
                <c:pt idx="18">
                  <c:v>87.8</c:v>
                </c:pt>
                <c:pt idx="19">
                  <c:v>87.3</c:v>
                </c:pt>
                <c:pt idx="20">
                  <c:v>87.3</c:v>
                </c:pt>
                <c:pt idx="21">
                  <c:v>88.5</c:v>
                </c:pt>
                <c:pt idx="22">
                  <c:v>89.6</c:v>
                </c:pt>
                <c:pt idx="23">
                  <c:v>86.2</c:v>
                </c:pt>
                <c:pt idx="24">
                  <c:v>87.7</c:v>
                </c:pt>
                <c:pt idx="25">
                  <c:v>89.2</c:v>
                </c:pt>
                <c:pt idx="26">
                  <c:v>89.5</c:v>
                </c:pt>
                <c:pt idx="27">
                  <c:v>86.1</c:v>
                </c:pt>
                <c:pt idx="28">
                  <c:v>87.9</c:v>
                </c:pt>
                <c:pt idx="29">
                  <c:v>88.1</c:v>
                </c:pt>
                <c:pt idx="30">
                  <c:v>88.9</c:v>
                </c:pt>
                <c:pt idx="31">
                  <c:v>83.3</c:v>
                </c:pt>
                <c:pt idx="32">
                  <c:v>88.1</c:v>
                </c:pt>
                <c:pt idx="33">
                  <c:v>83.4</c:v>
                </c:pt>
                <c:pt idx="34">
                  <c:v>88.9</c:v>
                </c:pt>
                <c:pt idx="35">
                  <c:v>87.7</c:v>
                </c:pt>
                <c:pt idx="36">
                  <c:v>90.5</c:v>
                </c:pt>
                <c:pt idx="37">
                  <c:v>90.3</c:v>
                </c:pt>
                <c:pt idx="38">
                  <c:v>89.6</c:v>
                </c:pt>
                <c:pt idx="39">
                  <c:v>85.9</c:v>
                </c:pt>
                <c:pt idx="40">
                  <c:v>89</c:v>
                </c:pt>
                <c:pt idx="41">
                  <c:v>90.6</c:v>
                </c:pt>
                <c:pt idx="42">
                  <c:v>90.6</c:v>
                </c:pt>
                <c:pt idx="43">
                  <c:v>89.7</c:v>
                </c:pt>
                <c:pt idx="44">
                  <c:v>89.9</c:v>
                </c:pt>
                <c:pt idx="45">
                  <c:v>93.2</c:v>
                </c:pt>
                <c:pt idx="46">
                  <c:v>91.3</c:v>
                </c:pt>
                <c:pt idx="47">
                  <c:v>88.5</c:v>
                </c:pt>
                <c:pt idx="48">
                  <c:v>89.9</c:v>
                </c:pt>
                <c:pt idx="49">
                  <c:v>89.9</c:v>
                </c:pt>
                <c:pt idx="50">
                  <c:v>86.9</c:v>
                </c:pt>
                <c:pt idx="51">
                  <c:v>90.6</c:v>
                </c:pt>
                <c:pt idx="52">
                  <c:v>90.6</c:v>
                </c:pt>
                <c:pt idx="53">
                  <c:v>91.43</c:v>
                </c:pt>
                <c:pt idx="54">
                  <c:v>88.740000000000023</c:v>
                </c:pt>
                <c:pt idx="55">
                  <c:v>90.31</c:v>
                </c:pt>
                <c:pt idx="56">
                  <c:v>87.64</c:v>
                </c:pt>
                <c:pt idx="57">
                  <c:v>90.13</c:v>
                </c:pt>
                <c:pt idx="58">
                  <c:v>94.02</c:v>
                </c:pt>
                <c:pt idx="59">
                  <c:v>93.89</c:v>
                </c:pt>
                <c:pt idx="60">
                  <c:v>92.05</c:v>
                </c:pt>
                <c:pt idx="61">
                  <c:v>93.33</c:v>
                </c:pt>
                <c:pt idx="62">
                  <c:v>90.82</c:v>
                </c:pt>
                <c:pt idx="63">
                  <c:v>93</c:v>
                </c:pt>
                <c:pt idx="64">
                  <c:v>90.7</c:v>
                </c:pt>
                <c:pt idx="65">
                  <c:v>92.9</c:v>
                </c:pt>
                <c:pt idx="66">
                  <c:v>92.6</c:v>
                </c:pt>
                <c:pt idx="67">
                  <c:v>93.3</c:v>
                </c:pt>
                <c:pt idx="68">
                  <c:v>90.1</c:v>
                </c:pt>
                <c:pt idx="69">
                  <c:v>94.1</c:v>
                </c:pt>
                <c:pt idx="70">
                  <c:v>91.1</c:v>
                </c:pt>
                <c:pt idx="71">
                  <c:v>93.5</c:v>
                </c:pt>
                <c:pt idx="72">
                  <c:v>95.2</c:v>
                </c:pt>
                <c:pt idx="73">
                  <c:v>95.1</c:v>
                </c:pt>
                <c:pt idx="74">
                  <c:v>95.1</c:v>
                </c:pt>
                <c:pt idx="75">
                  <c:v>95.1</c:v>
                </c:pt>
                <c:pt idx="76">
                  <c:v>95.1</c:v>
                </c:pt>
                <c:pt idx="77">
                  <c:v>95.3</c:v>
                </c:pt>
                <c:pt idx="78">
                  <c:v>91.6</c:v>
                </c:pt>
                <c:pt idx="79">
                  <c:v>94.5</c:v>
                </c:pt>
                <c:pt idx="80">
                  <c:v>93.88</c:v>
                </c:pt>
                <c:pt idx="81">
                  <c:v>93.73</c:v>
                </c:pt>
                <c:pt idx="82">
                  <c:v>93.43</c:v>
                </c:pt>
                <c:pt idx="83">
                  <c:v>92.53</c:v>
                </c:pt>
              </c:numCache>
            </c:numRef>
          </c:val>
          <c:smooth val="1"/>
        </c:ser>
        <c:dLbls/>
        <c:marker val="1"/>
        <c:axId val="87939328"/>
        <c:axId val="47869952"/>
      </c:lineChart>
      <c:lineChart>
        <c:grouping val="standard"/>
        <c:ser>
          <c:idx val="0"/>
          <c:order val="0"/>
          <c:tx>
            <c:strRef>
              <c:f>'1 Top'!$A$8:$B$8</c:f>
              <c:strCache>
                <c:ptCount val="1"/>
                <c:pt idx="0">
                  <c:v>Oxygen (%)</c:v>
                </c:pt>
              </c:strCache>
            </c:strRef>
          </c:tx>
          <c:spPr>
            <a:ln w="25400"/>
          </c:spPr>
          <c:marker>
            <c:symbol val="none"/>
          </c:marker>
          <c:val>
            <c:numRef>
              <c:f>'1 Top'!$C$8:$CI$8</c:f>
              <c:numCache>
                <c:formatCode>0.00</c:formatCode>
                <c:ptCount val="85"/>
                <c:pt idx="0">
                  <c:v>21.4</c:v>
                </c:pt>
                <c:pt idx="1">
                  <c:v>21.4</c:v>
                </c:pt>
                <c:pt idx="2">
                  <c:v>21.4</c:v>
                </c:pt>
                <c:pt idx="3">
                  <c:v>21.4</c:v>
                </c:pt>
                <c:pt idx="4">
                  <c:v>21.4</c:v>
                </c:pt>
                <c:pt idx="5">
                  <c:v>21.4</c:v>
                </c:pt>
                <c:pt idx="6">
                  <c:v>21.3</c:v>
                </c:pt>
                <c:pt idx="7">
                  <c:v>21.2</c:v>
                </c:pt>
                <c:pt idx="8">
                  <c:v>21.3</c:v>
                </c:pt>
                <c:pt idx="9">
                  <c:v>21.2</c:v>
                </c:pt>
                <c:pt idx="10">
                  <c:v>21.2</c:v>
                </c:pt>
                <c:pt idx="11">
                  <c:v>20.9</c:v>
                </c:pt>
                <c:pt idx="12">
                  <c:v>17.600000000000001</c:v>
                </c:pt>
                <c:pt idx="13">
                  <c:v>17.3</c:v>
                </c:pt>
                <c:pt idx="14">
                  <c:v>15.1</c:v>
                </c:pt>
                <c:pt idx="15">
                  <c:v>14.6</c:v>
                </c:pt>
                <c:pt idx="16">
                  <c:v>14</c:v>
                </c:pt>
                <c:pt idx="17">
                  <c:v>13.3</c:v>
                </c:pt>
                <c:pt idx="18">
                  <c:v>12.9</c:v>
                </c:pt>
                <c:pt idx="19">
                  <c:v>12.2</c:v>
                </c:pt>
                <c:pt idx="20">
                  <c:v>12.2</c:v>
                </c:pt>
                <c:pt idx="21">
                  <c:v>11.8</c:v>
                </c:pt>
                <c:pt idx="22">
                  <c:v>11.6</c:v>
                </c:pt>
                <c:pt idx="23">
                  <c:v>11.1</c:v>
                </c:pt>
                <c:pt idx="24">
                  <c:v>11.1</c:v>
                </c:pt>
                <c:pt idx="25">
                  <c:v>10.9</c:v>
                </c:pt>
                <c:pt idx="26">
                  <c:v>10.6</c:v>
                </c:pt>
                <c:pt idx="27">
                  <c:v>10.200000000000001</c:v>
                </c:pt>
                <c:pt idx="28">
                  <c:v>10</c:v>
                </c:pt>
                <c:pt idx="29">
                  <c:v>10</c:v>
                </c:pt>
                <c:pt idx="30">
                  <c:v>9.7000000000000011</c:v>
                </c:pt>
                <c:pt idx="31">
                  <c:v>9.3000000000000007</c:v>
                </c:pt>
                <c:pt idx="32">
                  <c:v>9.6</c:v>
                </c:pt>
                <c:pt idx="33">
                  <c:v>9.4</c:v>
                </c:pt>
                <c:pt idx="34">
                  <c:v>9.4</c:v>
                </c:pt>
                <c:pt idx="35">
                  <c:v>9.4</c:v>
                </c:pt>
                <c:pt idx="36">
                  <c:v>9.5</c:v>
                </c:pt>
                <c:pt idx="37">
                  <c:v>9.4</c:v>
                </c:pt>
                <c:pt idx="38">
                  <c:v>9.2000000000000011</c:v>
                </c:pt>
                <c:pt idx="39">
                  <c:v>9.1</c:v>
                </c:pt>
                <c:pt idx="40">
                  <c:v>9.2000000000000011</c:v>
                </c:pt>
                <c:pt idx="41">
                  <c:v>9.1</c:v>
                </c:pt>
                <c:pt idx="42">
                  <c:v>9.1</c:v>
                </c:pt>
                <c:pt idx="43">
                  <c:v>8.7000000000000011</c:v>
                </c:pt>
                <c:pt idx="44">
                  <c:v>9</c:v>
                </c:pt>
                <c:pt idx="45">
                  <c:v>6.3</c:v>
                </c:pt>
                <c:pt idx="46">
                  <c:v>8.7000000000000011</c:v>
                </c:pt>
                <c:pt idx="47">
                  <c:v>8.1</c:v>
                </c:pt>
                <c:pt idx="48">
                  <c:v>8.1</c:v>
                </c:pt>
                <c:pt idx="49">
                  <c:v>7.9</c:v>
                </c:pt>
                <c:pt idx="50">
                  <c:v>12.6</c:v>
                </c:pt>
                <c:pt idx="51">
                  <c:v>8.2000000000000011</c:v>
                </c:pt>
                <c:pt idx="52">
                  <c:v>8.2000000000000011</c:v>
                </c:pt>
                <c:pt idx="53">
                  <c:v>8.42</c:v>
                </c:pt>
                <c:pt idx="54">
                  <c:v>7.79</c:v>
                </c:pt>
                <c:pt idx="55">
                  <c:v>7.57</c:v>
                </c:pt>
                <c:pt idx="56">
                  <c:v>7.26</c:v>
                </c:pt>
                <c:pt idx="57">
                  <c:v>7.4700000000000024</c:v>
                </c:pt>
                <c:pt idx="58">
                  <c:v>7.26</c:v>
                </c:pt>
                <c:pt idx="59">
                  <c:v>6.9700000000000024</c:v>
                </c:pt>
                <c:pt idx="60">
                  <c:v>6.72</c:v>
                </c:pt>
                <c:pt idx="61">
                  <c:v>6.68</c:v>
                </c:pt>
                <c:pt idx="62">
                  <c:v>6.45</c:v>
                </c:pt>
                <c:pt idx="63">
                  <c:v>6.3</c:v>
                </c:pt>
                <c:pt idx="64">
                  <c:v>6.4</c:v>
                </c:pt>
                <c:pt idx="65">
                  <c:v>6.4</c:v>
                </c:pt>
                <c:pt idx="66">
                  <c:v>6.3</c:v>
                </c:pt>
                <c:pt idx="67">
                  <c:v>6.4</c:v>
                </c:pt>
                <c:pt idx="68">
                  <c:v>5.9</c:v>
                </c:pt>
                <c:pt idx="69">
                  <c:v>6</c:v>
                </c:pt>
                <c:pt idx="70">
                  <c:v>6.2</c:v>
                </c:pt>
                <c:pt idx="71">
                  <c:v>6.2</c:v>
                </c:pt>
                <c:pt idx="72">
                  <c:v>6.2</c:v>
                </c:pt>
                <c:pt idx="73">
                  <c:v>4.9000000000000004</c:v>
                </c:pt>
                <c:pt idx="74">
                  <c:v>4.9000000000000004</c:v>
                </c:pt>
                <c:pt idx="75">
                  <c:v>4.9000000000000004</c:v>
                </c:pt>
                <c:pt idx="76">
                  <c:v>4.9000000000000004</c:v>
                </c:pt>
                <c:pt idx="77">
                  <c:v>4.5999999999999996</c:v>
                </c:pt>
                <c:pt idx="78">
                  <c:v>4.4000000000000004</c:v>
                </c:pt>
                <c:pt idx="79">
                  <c:v>4.7</c:v>
                </c:pt>
                <c:pt idx="80">
                  <c:v>4.9700000000000024</c:v>
                </c:pt>
                <c:pt idx="81">
                  <c:v>5.46</c:v>
                </c:pt>
                <c:pt idx="82">
                  <c:v>5.6</c:v>
                </c:pt>
                <c:pt idx="83">
                  <c:v>5.7</c:v>
                </c:pt>
              </c:numCache>
            </c:numRef>
          </c:val>
          <c:smooth val="1"/>
        </c:ser>
        <c:dLbls/>
        <c:marker val="1"/>
        <c:axId val="47871872"/>
        <c:axId val="47873408"/>
      </c:lineChart>
      <c:catAx>
        <c:axId val="879393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chemeClr val="bg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47869952"/>
        <c:crosses val="autoZero"/>
        <c:auto val="1"/>
        <c:lblAlgn val="ctr"/>
        <c:lblOffset val="100"/>
      </c:catAx>
      <c:valAx>
        <c:axId val="47869952"/>
        <c:scaling>
          <c:orientation val="minMax"/>
          <c:max val="100"/>
          <c:min val="70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ZA" dirty="0"/>
                  <a:t>Nitrogen</a:t>
                </a:r>
                <a:r>
                  <a:rPr lang="en-ZA" baseline="0" dirty="0"/>
                  <a:t> (%)</a:t>
                </a:r>
                <a:endParaRPr lang="en-ZA" dirty="0"/>
              </a:p>
            </c:rich>
          </c:tx>
          <c:layout/>
        </c:title>
        <c:numFmt formatCode="0.00" sourceLinked="1"/>
        <c:maj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chemeClr val="bg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87939328"/>
        <c:crosses val="autoZero"/>
        <c:crossBetween val="between"/>
      </c:valAx>
      <c:catAx>
        <c:axId val="47871872"/>
        <c:scaling>
          <c:orientation val="minMax"/>
        </c:scaling>
        <c:delete val="1"/>
        <c:axPos val="b"/>
        <c:tickLblPos val="none"/>
        <c:crossAx val="47873408"/>
        <c:crosses val="autoZero"/>
        <c:auto val="1"/>
        <c:lblAlgn val="ctr"/>
        <c:lblOffset val="100"/>
      </c:catAx>
      <c:valAx>
        <c:axId val="47873408"/>
        <c:scaling>
          <c:orientation val="minMax"/>
          <c:max val="30"/>
          <c:min val="0"/>
        </c:scaling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Oxygen (%)</a:t>
                </a:r>
              </a:p>
            </c:rich>
          </c:tx>
          <c:layout/>
        </c:title>
        <c:numFmt formatCode="0.00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7871872"/>
        <c:crosses val="max"/>
        <c:crossBetween val="between"/>
      </c:valAx>
    </c:plotArea>
    <c:legend>
      <c:legendPos val="b"/>
      <c:legendEntry>
        <c:idx val="0"/>
        <c:delete val="1"/>
      </c:legendEntry>
      <c:layout/>
      <c:txPr>
        <a:bodyPr/>
        <a:lstStyle/>
        <a:p>
          <a:pPr>
            <a:defRPr sz="545" b="0" i="0" u="none" strike="noStrike" baseline="0">
              <a:solidFill>
                <a:schemeClr val="bg1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</c:chart>
  <c:spPr>
    <a:noFill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0.34919</cdr:x>
      <cdr:y>0.19636</cdr:y>
    </cdr:from>
    <cdr:to>
      <cdr:x>0.39507</cdr:x>
      <cdr:y>0.29454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49466" y="538655"/>
          <a:ext cx="387568" cy="2693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ZA" dirty="0"/>
        </a:p>
      </cdr:txBody>
    </cdr:sp>
  </cdr:relSizeAnchor>
  <cdr:relSizeAnchor xmlns:cdr="http://schemas.openxmlformats.org/drawingml/2006/chartDrawing">
    <cdr:from>
      <cdr:x>0.58662</cdr:x>
      <cdr:y>0.10101</cdr:y>
    </cdr:from>
    <cdr:to>
      <cdr:x>0.689</cdr:x>
      <cdr:y>0.185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64088" y="692696"/>
          <a:ext cx="936104" cy="57606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dirty="0"/>
            <a:t>Plastic pipe inserted</a:t>
          </a:r>
        </a:p>
      </cdr:txBody>
    </cdr:sp>
  </cdr:relSizeAnchor>
  <cdr:relSizeAnchor xmlns:cdr="http://schemas.openxmlformats.org/drawingml/2006/chartDrawing">
    <cdr:from>
      <cdr:x>0.20863</cdr:x>
      <cdr:y>0.2165</cdr:y>
    </cdr:from>
    <cdr:to>
      <cdr:x>0.2165</cdr:x>
      <cdr:y>0.80462</cdr:y>
    </cdr:to>
    <cdr:sp macro="" textlink="">
      <cdr:nvSpPr>
        <cdr:cNvPr id="6" name="Straight Arrow Connector 5"/>
        <cdr:cNvSpPr/>
      </cdr:nvSpPr>
      <cdr:spPr>
        <a:xfrm xmlns:a="http://schemas.openxmlformats.org/drawingml/2006/main" rot="5400000" flipH="1" flipV="1">
          <a:off x="-72925" y="3465413"/>
          <a:ext cx="4033266" cy="72008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0.29525</cdr:x>
      <cdr:y>0.2165</cdr:y>
    </cdr:from>
    <cdr:to>
      <cdr:x>0.30025</cdr:x>
      <cdr:y>0.80449</cdr:y>
    </cdr:to>
    <cdr:sp macro="" textlink="">
      <cdr:nvSpPr>
        <cdr:cNvPr id="8" name="Straight Arrow Connector 7"/>
        <cdr:cNvSpPr/>
      </cdr:nvSpPr>
      <cdr:spPr>
        <a:xfrm xmlns:a="http://schemas.openxmlformats.org/drawingml/2006/main" rot="5400000" flipH="1" flipV="1">
          <a:off x="706431" y="3478145"/>
          <a:ext cx="4032442" cy="4571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7030A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0.61025</cdr:x>
      <cdr:y>0.1955</cdr:y>
    </cdr:from>
    <cdr:to>
      <cdr:x>0.61812</cdr:x>
      <cdr:y>0.85711</cdr:y>
    </cdr:to>
    <cdr:sp macro="" textlink="">
      <cdr:nvSpPr>
        <cdr:cNvPr id="10" name="Straight Arrow Connector 9"/>
        <cdr:cNvSpPr/>
      </cdr:nvSpPr>
      <cdr:spPr>
        <a:xfrm xmlns:a="http://schemas.openxmlformats.org/drawingml/2006/main" rot="5400000" flipH="1" flipV="1">
          <a:off x="3347453" y="3573427"/>
          <a:ext cx="4537326" cy="720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7030A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0.79925</cdr:x>
      <cdr:y>0.143</cdr:y>
    </cdr:from>
    <cdr:to>
      <cdr:x>0.80425</cdr:x>
      <cdr:y>0.85699</cdr:y>
    </cdr:to>
    <cdr:sp macro="" textlink="">
      <cdr:nvSpPr>
        <cdr:cNvPr id="12" name="Straight Arrow Connector 11"/>
        <cdr:cNvSpPr/>
      </cdr:nvSpPr>
      <cdr:spPr>
        <a:xfrm xmlns:a="http://schemas.openxmlformats.org/drawingml/2006/main" rot="5400000" flipH="1" flipV="1">
          <a:off x="4882892" y="3406139"/>
          <a:ext cx="4896543" cy="4572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0.14563</cdr:x>
      <cdr:y>0.143</cdr:y>
    </cdr:from>
    <cdr:to>
      <cdr:x>0.2165</cdr:x>
      <cdr:y>0.2165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331640" y="980728"/>
          <a:ext cx="648072" cy="50405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sz="1100" dirty="0" smtClean="0"/>
            <a:t>Floxal started</a:t>
          </a:r>
          <a:endParaRPr lang="en-ZA" sz="1100" dirty="0"/>
        </a:p>
      </cdr:txBody>
    </cdr:sp>
  </cdr:relSizeAnchor>
  <cdr:relSizeAnchor xmlns:cdr="http://schemas.openxmlformats.org/drawingml/2006/chartDrawing">
    <cdr:from>
      <cdr:x>0.248</cdr:x>
      <cdr:y>0.1535</cdr:y>
    </cdr:from>
    <cdr:to>
      <cdr:x>0.29525</cdr:x>
      <cdr:y>0.2165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2267744" y="1052736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ZA" sz="1100" dirty="0"/>
        </a:p>
      </cdr:txBody>
    </cdr:sp>
  </cdr:relSizeAnchor>
  <cdr:relSizeAnchor xmlns:cdr="http://schemas.openxmlformats.org/drawingml/2006/chartDrawing">
    <cdr:from>
      <cdr:x>0.26375</cdr:x>
      <cdr:y>0.143</cdr:y>
    </cdr:from>
    <cdr:to>
      <cdr:x>0.3425</cdr:x>
      <cdr:y>0.2165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411760" y="980728"/>
          <a:ext cx="720080" cy="50405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sz="1100" dirty="0" smtClean="0"/>
            <a:t>Leakage sealed</a:t>
          </a:r>
          <a:endParaRPr lang="en-ZA" sz="1100" dirty="0"/>
        </a:p>
      </cdr:txBody>
    </cdr:sp>
  </cdr:relSizeAnchor>
  <cdr:relSizeAnchor xmlns:cdr="http://schemas.openxmlformats.org/drawingml/2006/chartDrawing">
    <cdr:from>
      <cdr:x>0.7835</cdr:x>
      <cdr:y>0.05901</cdr:y>
    </cdr:from>
    <cdr:to>
      <cdr:x>0.87012</cdr:x>
      <cdr:y>0.1325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7164288" y="404664"/>
          <a:ext cx="792053" cy="50399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sz="1100" dirty="0" smtClean="0"/>
            <a:t>Floxal stopped</a:t>
          </a:r>
          <a:endParaRPr lang="en-ZA" sz="1100" dirty="0"/>
        </a:p>
      </cdr:txBody>
    </cdr:sp>
  </cdr:relSizeAnchor>
  <cdr:relSizeAnchor xmlns:cdr="http://schemas.openxmlformats.org/drawingml/2006/chartDrawing">
    <cdr:from>
      <cdr:x>0.74412</cdr:x>
      <cdr:y>0.5105</cdr:y>
    </cdr:from>
    <cdr:to>
      <cdr:x>0.82287</cdr:x>
      <cdr:y>0.5945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6804248" y="3501008"/>
          <a:ext cx="720080" cy="57606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sz="1100" dirty="0" smtClean="0"/>
            <a:t>12 day period</a:t>
          </a:r>
          <a:endParaRPr lang="en-ZA" sz="1100" dirty="0"/>
        </a:p>
      </cdr:txBody>
    </cdr:sp>
  </cdr:relSizeAnchor>
  <cdr:relSizeAnchor xmlns:cdr="http://schemas.openxmlformats.org/drawingml/2006/chartDrawing">
    <cdr:from>
      <cdr:x>0.82287</cdr:x>
      <cdr:y>0.5525</cdr:y>
    </cdr:from>
    <cdr:to>
      <cdr:x>0.87012</cdr:x>
      <cdr:y>0.55273</cdr:y>
    </cdr:to>
    <cdr:sp macro="" textlink="">
      <cdr:nvSpPr>
        <cdr:cNvPr id="20" name="Straight Arrow Connector 19"/>
        <cdr:cNvSpPr/>
      </cdr:nvSpPr>
      <cdr:spPr>
        <a:xfrm xmlns:a="http://schemas.openxmlformats.org/drawingml/2006/main">
          <a:off x="7524328" y="3789040"/>
          <a:ext cx="432048" cy="158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CCF75-D7F2-4676-8F15-074B632055E7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B7C4B-C909-47DD-B033-CBC164C73F4C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xmlns="" val="3344380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en-ZA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en-ZA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Overview of Nitrogen generation.</a:t>
            </a:r>
          </a:p>
          <a:p>
            <a:r>
              <a:rPr lang="en-ZA" dirty="0" smtClean="0"/>
              <a:t>Moisture,</a:t>
            </a:r>
            <a:r>
              <a:rPr lang="en-ZA" baseline="0" dirty="0" smtClean="0"/>
              <a:t> oils , fine carbon particles, all other impurities for membrane preservation.</a:t>
            </a:r>
          </a:p>
          <a:p>
            <a:r>
              <a:rPr lang="en-ZA" baseline="0" dirty="0" smtClean="0"/>
              <a:t>Heated to 35-45</a:t>
            </a:r>
            <a:r>
              <a:rPr lang="en-ZA" baseline="0" dirty="0" smtClean="0">
                <a:latin typeface="Arial"/>
                <a:cs typeface="Arial"/>
              </a:rPr>
              <a:t>° c for optimum separation.</a:t>
            </a:r>
          </a:p>
          <a:p>
            <a:r>
              <a:rPr lang="en-ZA" baseline="0" dirty="0" smtClean="0">
                <a:latin typeface="Arial"/>
                <a:cs typeface="Arial"/>
              </a:rPr>
              <a:t>Waste = 37% pure Oxygen </a:t>
            </a:r>
          </a:p>
          <a:p>
            <a:r>
              <a:rPr lang="en-ZA" baseline="0" dirty="0" smtClean="0">
                <a:latin typeface="Arial"/>
                <a:cs typeface="Arial"/>
              </a:rPr>
              <a:t>Production = 97% Nitrogen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20</a:t>
            </a:fld>
            <a:endParaRPr lang="en-Z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15 columns with 700 000 membranes in each column, twice thickness of hair strand. 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23</a:t>
            </a:fld>
            <a:endParaRPr lang="en-Z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After cooler,</a:t>
            </a:r>
            <a:r>
              <a:rPr lang="en-ZA" baseline="0" dirty="0" smtClean="0"/>
              <a:t> Container housing membranes, surge or buffer tank.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24</a:t>
            </a:fld>
            <a:endParaRPr lang="en-Z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ZA" dirty="0" smtClean="0"/>
              <a:t>3 Lubricated screw compressors.</a:t>
            </a:r>
          </a:p>
          <a:p>
            <a:pPr marL="228600" indent="-228600">
              <a:buNone/>
            </a:pPr>
            <a:r>
              <a:rPr lang="en-ZA" dirty="0" smtClean="0"/>
              <a:t>Deliver 1800 Nm</a:t>
            </a:r>
            <a:r>
              <a:rPr lang="en-ZA" dirty="0" smtClean="0">
                <a:latin typeface="Calibri"/>
              </a:rPr>
              <a:t>³/hr</a:t>
            </a:r>
            <a:r>
              <a:rPr lang="en-ZA" baseline="0" dirty="0" smtClean="0">
                <a:latin typeface="Calibri"/>
              </a:rPr>
              <a:t> 12.5 bar</a:t>
            </a:r>
          </a:p>
          <a:p>
            <a:pPr marL="228600" indent="-228600">
              <a:buNone/>
            </a:pPr>
            <a:r>
              <a:rPr lang="en-ZA" baseline="0" dirty="0" smtClean="0">
                <a:latin typeface="Calibri"/>
              </a:rPr>
              <a:t>Specifically designed for Floxal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25</a:t>
            </a:fld>
            <a:endParaRPr lang="en-Z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Pro active use in </a:t>
            </a:r>
            <a:r>
              <a:rPr lang="en-ZA" dirty="0" err="1" smtClean="0"/>
              <a:t>austrailia</a:t>
            </a:r>
            <a:r>
              <a:rPr lang="en-ZA" dirty="0" smtClean="0"/>
              <a:t> to prevent oxygen getting into goaf areas,</a:t>
            </a:r>
            <a:r>
              <a:rPr lang="en-ZA" baseline="0" dirty="0" smtClean="0"/>
              <a:t> by building plugs and filling with Nitrogen.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32</a:t>
            </a:fld>
            <a:endParaRPr lang="en-Z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Argon</a:t>
            </a:r>
            <a:r>
              <a:rPr lang="en-ZA" baseline="0" dirty="0" smtClean="0"/>
              <a:t> ,Helium carrier gasses.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33</a:t>
            </a:fld>
            <a:endParaRPr lang="en-Z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Mogul 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34</a:t>
            </a:fld>
            <a:endParaRPr lang="en-Z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Explain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DB63B-5885-4891-AB01-A6EEBC931B9A}" type="slidenum">
              <a:rPr lang="en-ZA" smtClean="0"/>
              <a:pPr/>
              <a:t>37</a:t>
            </a:fld>
            <a:endParaRPr lang="en-Z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A40E5-1E69-4D7E-ACAC-3751657F4788}" type="datetimeFigureOut">
              <a:rPr lang="en-ZA" smtClean="0"/>
              <a:pPr/>
              <a:t>2011/08/26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C4145-5C7A-4BC6-B048-C06C377DAE2E}" type="slidenum">
              <a:rPr lang="en-ZA" smtClean="0"/>
              <a:pPr/>
              <a:t>‹#›</a:t>
            </a:fld>
            <a:endParaRPr lang="en-Z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ads%20email\China\2.3a%20DC%20upcasting%20and%20temperature.wmv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OOFARM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260350"/>
            <a:ext cx="423545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back1finish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73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0" y="126876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RESCUE TEAM USAGE</a:t>
            </a:r>
            <a:b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</a:br>
            <a: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1981 - 2010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/>
        </p:nvGraphicFramePr>
        <p:xfrm>
          <a:off x="302320" y="2584450"/>
          <a:ext cx="8399463" cy="422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0729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0" y="1412776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COLLIERY FATALITIES DUE TO FIRES &amp; EXPLOSIONS</a:t>
            </a:r>
            <a:br>
              <a:rPr lang="en-US" altLang="zh-CN" sz="28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</a:br>
            <a:r>
              <a:rPr lang="en-US" altLang="zh-CN" sz="28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1981-2010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/>
        </p:nvGraphicFramePr>
        <p:xfrm>
          <a:off x="734368" y="2513012"/>
          <a:ext cx="7542213" cy="429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91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684" y="2130425"/>
            <a:ext cx="8895812" cy="1470025"/>
          </a:xfrm>
        </p:spPr>
        <p:txBody>
          <a:bodyPr/>
          <a:lstStyle/>
          <a:p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INERTISATION CAPABILITIES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532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10573" y="634187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bg1"/>
                </a:solidFill>
              </a:rPr>
              <a:t>9 April 2005 - Fire at Goedehoop Colliery 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573" y="2204864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00" y="1819668"/>
            <a:ext cx="2428825" cy="182535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3648159"/>
            <a:ext cx="4835803" cy="321297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2455" y="1819668"/>
            <a:ext cx="2743634" cy="182535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304413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2.3a DC upcasting and temperature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17463"/>
            <a:ext cx="9144000" cy="6840537"/>
          </a:xfrm>
        </p:spPr>
      </p:pic>
    </p:spTree>
    <p:extLst>
      <p:ext uri="{BB962C8B-B14F-4D97-AF65-F5344CB8AC3E}">
        <p14:creationId xmlns:p14="http://schemas.microsoft.com/office/powerpoint/2010/main" xmlns="" val="3734585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09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96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438" y="16002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34749" y="1011580"/>
            <a:ext cx="88931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en-US" sz="4400" b="1" dirty="0" err="1">
                <a:solidFill>
                  <a:srgbClr val="FFFFFF"/>
                </a:solidFill>
                <a:latin typeface="Arial Black" pitchFamily="34" charset="0"/>
              </a:rPr>
              <a:t>Steamexfire</a:t>
            </a:r>
            <a:r>
              <a:rPr lang="en-US" sz="4400" b="1" dirty="0">
                <a:solidFill>
                  <a:srgbClr val="FFFFFF"/>
                </a:solidFill>
                <a:latin typeface="Arial Black" pitchFamily="34" charset="0"/>
              </a:rPr>
              <a:t> preparation</a:t>
            </a:r>
          </a:p>
        </p:txBody>
      </p:sp>
      <p:pic>
        <p:nvPicPr>
          <p:cNvPr id="14341" name="Picture 5" descr="Shaft closed before jet engin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7705" y="1840061"/>
            <a:ext cx="2917767" cy="218624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SC0116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1352" y="4491058"/>
            <a:ext cx="2887663" cy="216693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Drilling Site 03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5499" y="1857523"/>
            <a:ext cx="2892425" cy="217011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23_04_2005 00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8638" y="4491058"/>
            <a:ext cx="2879725" cy="21621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DSC007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953" y="1844824"/>
            <a:ext cx="2909888" cy="218281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DSC0120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212" y="4509120"/>
            <a:ext cx="2905125" cy="217963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840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071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20124"/>
            <a:ext cx="9036496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Commissioning of Steamexfire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32037"/>
            <a:ext cx="91440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11 April 2005 – decided to use </a:t>
            </a:r>
            <a:r>
              <a:rPr lang="en-US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Steamexfire</a:t>
            </a:r>
            <a:endParaRPr lang="en-US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20 April 2005 – Surface preparations commenced</a:t>
            </a: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21 April 2005 – First crew arrived</a:t>
            </a: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22 April 2005 – </a:t>
            </a:r>
            <a:r>
              <a:rPr lang="en-US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Steamexfire</a:t>
            </a:r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on site</a:t>
            </a: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24 April 2005 – </a:t>
            </a:r>
            <a:r>
              <a:rPr lang="en-US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Steamexfire</a:t>
            </a:r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started</a:t>
            </a: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118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42129" y="938725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FFFFFF"/>
                </a:solidFill>
                <a:effectLst/>
                <a:latin typeface="Arial Black" pitchFamily="34" charset="0"/>
              </a:rPr>
              <a:t>Financial Implications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684" y="2132856"/>
            <a:ext cx="8686800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Two sections were stopped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One section and equipment trapped in fire area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Estimated property damage: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lang="en-US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Plant and machinery  				9,500,000 </a:t>
            </a:r>
            <a:r>
              <a:rPr lang="en-ZA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US$</a:t>
            </a:r>
            <a:endParaRPr lang="en-US" sz="2200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ZA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Isolate and extinguish fire			4,000,000 US$</a:t>
            </a:r>
            <a:endParaRPr lang="en-US" sz="2200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ZA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Construct new downcast shaft 		1,800,000 US$</a:t>
            </a:r>
            <a:endParaRPr lang="en-US" sz="2200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ZA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Repair infrastructure to Block 15 &amp; 31 	3,800,000 US$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ZA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Total property / material damage	</a:t>
            </a:r>
            <a:r>
              <a:rPr lang="en-ZA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ZA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en-ZA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19,100,000 US$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Business interruption loss		          34,500,000 US$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200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GB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Goedehoop fire resulted in fire insurance premiums increasing for all coal mines in  the industry.</a:t>
            </a:r>
            <a:r>
              <a:rPr lang="en-US" sz="22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200" dirty="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4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Gathering of technical information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636912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National as well as international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Following companies were requested to present their products: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Afrox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Air Products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Air Liquide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Steamexfire</a:t>
            </a: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5298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Air Liquide proposal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564904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On-site nitrogen generators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Membrane process : permeation process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ü"/>
              <a:defRPr/>
            </a:pPr>
            <a:r>
              <a:rPr lang="en-US" sz="2400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AL Technology = Hollow Polymeric fiber … Manufactured in AL/MEDAL (USA) since 1988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ü"/>
              <a:defRPr/>
            </a:pPr>
            <a:r>
              <a:rPr lang="en-US" sz="2400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Diameter of a fiber ~ 0,1 mm (Twice the diameter of human hair)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ü"/>
              <a:defRPr/>
            </a:pPr>
            <a:r>
              <a:rPr lang="en-US" sz="2400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Fibers assembled in bundles (350 000 fibers in a 150 cm bundle)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i="1" dirty="0" smtClean="0">
              <a:solidFill>
                <a:srgbClr val="FFFFFF"/>
              </a:solidFill>
              <a:latin typeface="Antique Olive Nord Italic" pitchFamily="2" charset="0"/>
            </a:endParaRP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1143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38661" y="5090467"/>
            <a:ext cx="6400800" cy="1752600"/>
          </a:xfrm>
        </p:spPr>
        <p:txBody>
          <a:bodyPr>
            <a:normAutofit/>
          </a:bodyPr>
          <a:lstStyle/>
          <a:p>
            <a:r>
              <a:rPr lang="en-ZA" sz="2400" dirty="0" smtClean="0">
                <a:latin typeface="Arial" pitchFamily="34" charset="0"/>
                <a:cs typeface="Arial" pitchFamily="34" charset="0"/>
              </a:rPr>
              <a:t>Christo de Klerk</a:t>
            </a:r>
          </a:p>
          <a:p>
            <a:r>
              <a:rPr lang="en-ZA" sz="2400" dirty="0" smtClean="0">
                <a:latin typeface="Arial" pitchFamily="34" charset="0"/>
                <a:cs typeface="Arial" pitchFamily="34" charset="0"/>
              </a:rPr>
              <a:t>General Manager</a:t>
            </a:r>
          </a:p>
          <a:p>
            <a:r>
              <a:rPr lang="en-ZA" sz="2400" dirty="0" smtClean="0">
                <a:latin typeface="Arial" pitchFamily="34" charset="0"/>
                <a:cs typeface="Arial" pitchFamily="34" charset="0"/>
              </a:rPr>
              <a:t>Mines Rescue Services – South Africa</a:t>
            </a:r>
            <a:endParaRPr lang="en-Z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12709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n-ZA" sz="36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br>
              <a:rPr kumimoji="0" lang="en-ZA" sz="36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ZA" sz="3600" b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kumimoji="0" lang="en-ZA" sz="40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NEW DEVELOPMENTS IN</a:t>
            </a:r>
            <a:r>
              <a:rPr kumimoji="0" lang="en-ZA" sz="4000" b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EMERGENCY RESCUE EQUIPMENT AND TECHNOLOGIES FOR MINES RESCUE SERVICES –               SOUTH AFRICA</a:t>
            </a:r>
            <a:endParaRPr kumimoji="0" lang="en-ZA" sz="4000" b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endParaRPr lang="en-ZA" sz="4000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endParaRPr lang="en-ZA" sz="4000" kern="0" dirty="0" smtClean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4 Stage process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Picture 10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1928802"/>
            <a:ext cx="9168139" cy="42862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027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433" y="1628800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Floxal membrane unit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430" y="2928668"/>
            <a:ext cx="8229600" cy="4525963"/>
          </a:xfrm>
        </p:spPr>
        <p:txBody>
          <a:bodyPr/>
          <a:lstStyle/>
          <a:p>
            <a:r>
              <a:rPr lang="en-ZA" sz="2400" dirty="0" smtClean="0">
                <a:latin typeface="Arial" pitchFamily="34" charset="0"/>
                <a:cs typeface="Arial" pitchFamily="34" charset="0"/>
              </a:rPr>
              <a:t>15 x 12 inch membranes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Hollow Polymeric </a:t>
            </a:r>
            <a:r>
              <a:rPr lang="en-Z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fiber</a:t>
            </a:r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diameter of </a:t>
            </a:r>
            <a:r>
              <a:rPr lang="en-Z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fiber</a:t>
            </a:r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0.1 mm each</a:t>
            </a:r>
          </a:p>
          <a:p>
            <a:r>
              <a:rPr lang="en-Z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Fiber</a:t>
            </a:r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assembled in bundles – 700 000 </a:t>
            </a:r>
            <a:r>
              <a:rPr lang="en-Z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fibers</a:t>
            </a:r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 each membrane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Permeation process</a:t>
            </a:r>
          </a:p>
          <a:p>
            <a:endParaRPr lang="en-ZA" dirty="0">
              <a:solidFill>
                <a:schemeClr val="bg1"/>
              </a:solidFill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97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96752"/>
            <a:ext cx="9036496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b="1" i="1" dirty="0" smtClean="0">
                <a:solidFill>
                  <a:schemeClr val="bg1"/>
                </a:solidFill>
                <a:latin typeface="Arial Black" pitchFamily="34" charset="0"/>
              </a:rPr>
              <a:t>Membrane process : permeation process</a:t>
            </a:r>
          </a:p>
        </p:txBody>
      </p:sp>
      <p:pic>
        <p:nvPicPr>
          <p:cNvPr id="4100" name="Picture 4"/>
          <p:cNvPicPr>
            <a:picLocks noGrp="1" noChangeArrowheads="1"/>
          </p:cNvPicPr>
          <p:nvPr>
            <p:ph type="body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23886" y="2852936"/>
            <a:ext cx="4019822" cy="252028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09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9967165"/>
              </p:ext>
            </p:extLst>
          </p:nvPr>
        </p:nvGraphicFramePr>
        <p:xfrm>
          <a:off x="3967395" y="4077072"/>
          <a:ext cx="5176605" cy="2780928"/>
        </p:xfrm>
        <a:graphic>
          <a:graphicData uri="http://schemas.openxmlformats.org/presentationml/2006/ole">
            <p:oleObj spid="_x0000_s1035" name="Image Bitmap" r:id="rId4" imgW="3561905" imgH="1914286" progId="PBrush">
              <p:embed/>
            </p:oleObj>
          </a:graphicData>
        </a:graphic>
      </p:graphicFrame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280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550" y="1124744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Floxal Unit - membranes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Content Placeholder 4" descr="SDC10199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115616" y="1997460"/>
            <a:ext cx="6480720" cy="4860540"/>
          </a:xfrm>
          <a:ln w="38100">
            <a:solidFill>
              <a:srgbClr val="FF0000"/>
            </a:solidFill>
          </a:ln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416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707" y="908720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Floxal Unit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Content Placeholder 4" descr="SDC10067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22792" y="2500282"/>
            <a:ext cx="8763352" cy="4357718"/>
          </a:xfrm>
          <a:ln w="38100">
            <a:solidFill>
              <a:srgbClr val="FF0000"/>
            </a:solidFill>
          </a:ln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085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839" y="836712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Compressor Unit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Content Placeholder 4" descr="SDC1018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115616" y="1799165"/>
            <a:ext cx="6745114" cy="5058835"/>
          </a:xfrm>
          <a:ln w="38100">
            <a:solidFill>
              <a:srgbClr val="FF0000"/>
            </a:solidFill>
          </a:ln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227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484784"/>
            <a:ext cx="864399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Atlas Copco oil-injected compressor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42" y="2708920"/>
            <a:ext cx="8229600" cy="4525963"/>
          </a:xfrm>
        </p:spPr>
        <p:txBody>
          <a:bodyPr/>
          <a:lstStyle/>
          <a:p>
            <a:endParaRPr lang="en-ZA" dirty="0" smtClean="0">
              <a:solidFill>
                <a:schemeClr val="bg1"/>
              </a:solidFill>
            </a:endParaRP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 x  GA250 Air cooled lubricated screw compressors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 consumption:	500kW each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Output:			1798 Nm³/hr each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Pressure			12.5 bar each</a:t>
            </a:r>
          </a:p>
          <a:p>
            <a:pPr lvl="8"/>
            <a:endParaRPr lang="en-ZA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11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73" y="684652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1500Kva generator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Content Placeholder 4" descr="DSC0318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43608" y="1706505"/>
            <a:ext cx="6840760" cy="5130570"/>
          </a:xfrm>
          <a:ln w="38100">
            <a:solidFill>
              <a:srgbClr val="FF0000"/>
            </a:solidFill>
          </a:ln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039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73" y="1006388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V16 Cummins engine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Content Placeholder 4" descr="DSC0315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115616" y="1972083"/>
            <a:ext cx="6480720" cy="4860540"/>
          </a:xfrm>
          <a:ln w="38100">
            <a:solidFill>
              <a:srgbClr val="FF0000"/>
            </a:solidFill>
          </a:ln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8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5615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Cummins 1500 kVA generator set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21003"/>
            <a:ext cx="8964488" cy="4525963"/>
          </a:xfrm>
        </p:spPr>
        <p:txBody>
          <a:bodyPr>
            <a:normAutofit fontScale="92500" lnSpcReduction="20000"/>
          </a:bodyPr>
          <a:lstStyle/>
          <a:p>
            <a:r>
              <a:rPr lang="en-ZA" dirty="0" smtClean="0">
                <a:latin typeface="Arial" pitchFamily="34" charset="0"/>
                <a:cs typeface="Arial" pitchFamily="34" charset="0"/>
              </a:rPr>
              <a:t>Prime rating: 1120kW / 1400kVA, 50Hz, 400 VAC</a:t>
            </a:r>
          </a:p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Standby rating: 1200kW / 1500kVA, 50Hz, 400 VAC</a:t>
            </a:r>
          </a:p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Engine: Cummins KTA50-G8</a:t>
            </a:r>
          </a:p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Alternator: Stamford P1734C1</a:t>
            </a:r>
          </a:p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Fuel consumption:</a:t>
            </a:r>
          </a:p>
          <a:p>
            <a:pPr lvl="1"/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25% load	75 litres per hour</a:t>
            </a:r>
          </a:p>
          <a:p>
            <a:pPr lvl="1"/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50% load	145 litres per hour</a:t>
            </a:r>
          </a:p>
          <a:p>
            <a:pPr lvl="1"/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75% load	212 litres per hour</a:t>
            </a:r>
          </a:p>
          <a:p>
            <a:pPr lvl="1"/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100% load	276 litres per hour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594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STATISTICS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3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684" y="836712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2500 Lt diesel bowser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Content Placeholder 3" descr="SDC1052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75656" y="2276872"/>
            <a:ext cx="5852583" cy="4389437"/>
          </a:xfrm>
          <a:ln w="38100">
            <a:solidFill>
              <a:srgbClr val="FF0000"/>
            </a:solidFill>
          </a:ln>
        </p:spPr>
      </p:pic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67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943" y="1256152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Floxal output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924944"/>
            <a:ext cx="8229600" cy="4525963"/>
          </a:xfrm>
        </p:spPr>
        <p:txBody>
          <a:bodyPr>
            <a:normAutofit/>
          </a:bodyPr>
          <a:lstStyle/>
          <a:p>
            <a:r>
              <a:rPr lang="en-ZA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Flow rate		1800 Nm³ per hour</a:t>
            </a:r>
          </a:p>
          <a:p>
            <a:r>
              <a:rPr lang="en-ZA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Pressure		9 bar</a:t>
            </a:r>
          </a:p>
          <a:p>
            <a:r>
              <a:rPr lang="en-ZA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Purity			97% Nitrogen</a:t>
            </a:r>
          </a:p>
          <a:p>
            <a:endParaRPr lang="en-ZA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37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73" y="1412776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Applications for CIS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68" y="2636912"/>
            <a:ext cx="8229600" cy="4525963"/>
          </a:xfrm>
        </p:spPr>
        <p:txBody>
          <a:bodyPr>
            <a:normAutofit/>
          </a:bodyPr>
          <a:lstStyle/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Effective tool to respond during an emergency to underground fire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Inertisation tool to maintain goaf areas at the non explosive and non flammable limits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Inertisation tool during sealing processes to prevent the atmosphere to go through the explosive range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Inertisation tool for extinguishing long term underground fires</a:t>
            </a:r>
            <a:endParaRPr lang="en-ZA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48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Varian CP-4900 Gas Chromatograph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9512" y="3084169"/>
            <a:ext cx="4460961" cy="3368689"/>
          </a:xfrm>
          <a:noFill/>
          <a:ln w="38100">
            <a:solidFill>
              <a:srgbClr val="FF0000"/>
            </a:solidFill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03479" y="3068960"/>
            <a:ext cx="4105275" cy="336868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482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73" y="908720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Gas Chromatograph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68" y="2069769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Housed at MRS Evander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Operated by MRS and CECS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Varian CP-4900 Gas chromatograph -three channel system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Can detect: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Hydrogen		- Carbon Dioxide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Nitrogen			- Ethane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Methane			- Propane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Carbon Monoxide 	- Oxygen</a:t>
            </a:r>
          </a:p>
          <a:p>
            <a:endParaRPr lang="en-ZA" sz="2400" dirty="0">
              <a:solidFill>
                <a:schemeClr val="bg1"/>
              </a:solidFill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12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256152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Containment of fire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4525963"/>
          </a:xfrm>
        </p:spPr>
        <p:txBody>
          <a:bodyPr/>
          <a:lstStyle/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Sealing process</a:t>
            </a:r>
          </a:p>
          <a:p>
            <a:pPr lvl="1"/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Fast</a:t>
            </a:r>
          </a:p>
          <a:p>
            <a:pPr lvl="1"/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Effective </a:t>
            </a:r>
          </a:p>
          <a:p>
            <a:pPr lvl="1"/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reduce the area that needs to be inertised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Mantella Roll-a-Wall Ventilation walls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Specially manufactured trailer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 Complete seals, 2  x man holes and all required tools</a:t>
            </a:r>
          </a:p>
          <a:p>
            <a:pPr lvl="1"/>
            <a:endParaRPr lang="en-ZA" dirty="0" smtClean="0"/>
          </a:p>
          <a:p>
            <a:pPr lvl="1"/>
            <a:endParaRPr lang="en-ZA" dirty="0"/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238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Ventilation seal trailer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5538" name="Picture 2" descr="C:\Users\Jack\AppData\Local\Microsoft\Windows\Temporary Internet Files\Content.Outlook\J68OS96U\P1010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672" y="2348880"/>
            <a:ext cx="5866257" cy="43894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13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Roll-a-Wall ventilation walls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" name="Content Placeholder 5" descr="DSC03092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79512" y="3228912"/>
            <a:ext cx="4176464" cy="3132348"/>
          </a:xfrm>
          <a:ln w="38100">
            <a:solidFill>
              <a:srgbClr val="FF0000"/>
            </a:solidFill>
          </a:ln>
        </p:spPr>
      </p:pic>
      <p:pic>
        <p:nvPicPr>
          <p:cNvPr id="7" name="Picture 6" descr="DSC0314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93674" y="3212976"/>
            <a:ext cx="4143372" cy="310752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3568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ZA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COLLIERY INERTISATION SYSTEM (CIS)</a:t>
            </a:r>
            <a:endParaRPr lang="en-ZA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2000240"/>
            <a:ext cx="7854696" cy="1752600"/>
          </a:xfrm>
        </p:spPr>
        <p:txBody>
          <a:bodyPr>
            <a:normAutofit fontScale="77500" lnSpcReduction="20000"/>
          </a:bodyPr>
          <a:lstStyle/>
          <a:p>
            <a:pPr algn="ctr"/>
            <a:endParaRPr lang="en-ZA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ZA" sz="39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TESTING OF CIS UNIT AT GOEDEHOOP SOUTH SHAFT – 15 NOVEMBER TO 10 DECEMBER 2010</a:t>
            </a:r>
            <a:endParaRPr lang="en-ZA" sz="3900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54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"/>
            <a:ext cx="63367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79512" y="1268760"/>
            <a:ext cx="2376264" cy="5760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>
                <a:latin typeface="Arial" pitchFamily="34" charset="0"/>
                <a:cs typeface="Arial" pitchFamily="34" charset="0"/>
              </a:rPr>
              <a:t>Nitrogen column – 410 meters</a:t>
            </a:r>
            <a:endParaRPr lang="en-Z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36096" y="4653136"/>
            <a:ext cx="2376264" cy="22048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ZA" dirty="0" smtClean="0">
                <a:latin typeface="Arial" pitchFamily="34" charset="0"/>
                <a:cs typeface="Arial" pitchFamily="34" charset="0"/>
              </a:rPr>
              <a:t>Panel – SW3</a:t>
            </a:r>
          </a:p>
          <a:p>
            <a:r>
              <a:rPr lang="en-ZA" dirty="0" smtClean="0">
                <a:latin typeface="Arial" pitchFamily="34" charset="0"/>
                <a:cs typeface="Arial" pitchFamily="34" charset="0"/>
              </a:rPr>
              <a:t>Area – 68242 m²</a:t>
            </a:r>
          </a:p>
          <a:p>
            <a:r>
              <a:rPr lang="en-ZA" dirty="0" smtClean="0">
                <a:latin typeface="Arial" pitchFamily="34" charset="0"/>
                <a:cs typeface="Arial" pitchFamily="34" charset="0"/>
              </a:rPr>
              <a:t>Volume – 307100m³</a:t>
            </a:r>
          </a:p>
          <a:p>
            <a:r>
              <a:rPr lang="en-ZA" dirty="0" smtClean="0">
                <a:latin typeface="Arial" pitchFamily="34" charset="0"/>
                <a:cs typeface="Arial" pitchFamily="34" charset="0"/>
              </a:rPr>
              <a:t>Seam width – 5 m</a:t>
            </a:r>
          </a:p>
          <a:p>
            <a:r>
              <a:rPr lang="en-ZA" dirty="0" smtClean="0">
                <a:latin typeface="Arial" pitchFamily="34" charset="0"/>
                <a:cs typeface="Arial" pitchFamily="34" charset="0"/>
              </a:rPr>
              <a:t>Mined in 1990</a:t>
            </a:r>
          </a:p>
          <a:p>
            <a:r>
              <a:rPr lang="en-ZA" dirty="0" smtClean="0">
                <a:latin typeface="Arial" pitchFamily="34" charset="0"/>
                <a:cs typeface="Arial" pitchFamily="34" charset="0"/>
              </a:rPr>
              <a:t>Mining method – Voest- alpine</a:t>
            </a:r>
            <a:endParaRPr lang="en-Z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7736" y="260648"/>
            <a:ext cx="2376264" cy="5760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>
                <a:latin typeface="Arial" pitchFamily="34" charset="0"/>
                <a:cs typeface="Arial" pitchFamily="34" charset="0"/>
              </a:rPr>
              <a:t>South Shaft Incline</a:t>
            </a:r>
            <a:endParaRPr lang="en-Z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63688" y="0"/>
            <a:ext cx="2376264" cy="5760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>
                <a:latin typeface="Arial" pitchFamily="34" charset="0"/>
                <a:cs typeface="Arial" pitchFamily="34" charset="0"/>
              </a:rPr>
              <a:t>Surface bore hole</a:t>
            </a:r>
            <a:endParaRPr lang="en-ZA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16200000" flipV="1">
            <a:off x="4716016" y="476672"/>
            <a:ext cx="288032" cy="1440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2051720" y="404664"/>
            <a:ext cx="2736304" cy="22322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1943708" y="2744924"/>
            <a:ext cx="576064" cy="3600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1"/>
          </p:cNvCxnSpPr>
          <p:nvPr/>
        </p:nvCxnSpPr>
        <p:spPr>
          <a:xfrm rot="10800000">
            <a:off x="5508104" y="548680"/>
            <a:ext cx="1259632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3"/>
          </p:cNvCxnSpPr>
          <p:nvPr/>
        </p:nvCxnSpPr>
        <p:spPr>
          <a:xfrm>
            <a:off x="4139952" y="288032"/>
            <a:ext cx="792088" cy="4046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7" idx="3"/>
          </p:cNvCxnSpPr>
          <p:nvPr/>
        </p:nvCxnSpPr>
        <p:spPr>
          <a:xfrm>
            <a:off x="2555776" y="1556792"/>
            <a:ext cx="792088" cy="7200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4211960" y="4869160"/>
            <a:ext cx="1224136" cy="72008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48482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1763688" y="1196752"/>
            <a:ext cx="59121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ZA" sz="40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M.R.S. MEMBER MINES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4805927"/>
              </p:ext>
            </p:extLst>
          </p:nvPr>
        </p:nvGraphicFramePr>
        <p:xfrm>
          <a:off x="25127" y="1904638"/>
          <a:ext cx="10012363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50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ZA" dirty="0"/>
          </a:p>
        </p:txBody>
      </p:sp>
      <p:pic>
        <p:nvPicPr>
          <p:cNvPr id="7" name="Content Placeholder 6" descr="SDC1107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90120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Surface column to bore hole</a:t>
            </a:r>
            <a:endParaRPr lang="en-ZA" dirty="0"/>
          </a:p>
        </p:txBody>
      </p:sp>
      <p:pic>
        <p:nvPicPr>
          <p:cNvPr id="7" name="Content Placeholder 6" descr="SDC11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-27560"/>
            <a:ext cx="9180746" cy="6885559"/>
          </a:xfrm>
        </p:spPr>
      </p:pic>
    </p:spTree>
    <p:extLst>
      <p:ext uri="{BB962C8B-B14F-4D97-AF65-F5344CB8AC3E}">
        <p14:creationId xmlns:p14="http://schemas.microsoft.com/office/powerpoint/2010/main" xmlns="" val="244330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Monday 22 November 2010</a:t>
            </a:r>
            <a:endParaRPr lang="en-ZA" dirty="0"/>
          </a:p>
        </p:txBody>
      </p:sp>
      <p:pic>
        <p:nvPicPr>
          <p:cNvPr id="7" name="Content Placeholder 6" descr="SDC112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26332" y="0"/>
            <a:ext cx="9594445" cy="6858000"/>
          </a:xfrm>
        </p:spPr>
      </p:pic>
    </p:spTree>
    <p:extLst>
      <p:ext uri="{BB962C8B-B14F-4D97-AF65-F5344CB8AC3E}">
        <p14:creationId xmlns:p14="http://schemas.microsoft.com/office/powerpoint/2010/main" xmlns="" val="65279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ZA" dirty="0"/>
          </a:p>
        </p:txBody>
      </p:sp>
      <p:pic>
        <p:nvPicPr>
          <p:cNvPr id="7" name="Content Placeholder 6" descr="SDC1128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1963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Underground column</a:t>
            </a:r>
            <a:endParaRPr lang="en-ZA" dirty="0"/>
          </a:p>
        </p:txBody>
      </p:sp>
      <p:pic>
        <p:nvPicPr>
          <p:cNvPr id="7" name="Content Placeholder 6" descr="SDC1125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82" y="0"/>
            <a:ext cx="9141818" cy="6856363"/>
          </a:xfrm>
        </p:spPr>
      </p:pic>
    </p:spTree>
    <p:extLst>
      <p:ext uri="{BB962C8B-B14F-4D97-AF65-F5344CB8AC3E}">
        <p14:creationId xmlns:p14="http://schemas.microsoft.com/office/powerpoint/2010/main" xmlns="" val="379617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Access at vent crossing </a:t>
            </a:r>
            <a:endParaRPr lang="en-ZA" dirty="0"/>
          </a:p>
        </p:txBody>
      </p:sp>
      <p:pic>
        <p:nvPicPr>
          <p:cNvPr id="7" name="Content Placeholder 6" descr="SDC1121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1" y="-25378"/>
            <a:ext cx="9177837" cy="6883378"/>
          </a:xfrm>
        </p:spPr>
      </p:pic>
    </p:spTree>
    <p:extLst>
      <p:ext uri="{BB962C8B-B14F-4D97-AF65-F5344CB8AC3E}">
        <p14:creationId xmlns:p14="http://schemas.microsoft.com/office/powerpoint/2010/main" xmlns="" val="415108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ZA" dirty="0"/>
          </a:p>
        </p:txBody>
      </p:sp>
      <p:pic>
        <p:nvPicPr>
          <p:cNvPr id="7" name="Content Placeholder 6" descr="SDC1110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684063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ZA" dirty="0"/>
          </a:p>
        </p:txBody>
      </p:sp>
      <p:pic>
        <p:nvPicPr>
          <p:cNvPr id="7" name="Content Placeholder 6" descr="SDC1123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-1566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565229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7579407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3675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Learning curves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Mine to supply Eskom power where possible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Nitrogen can be piped over long distances where required (Goedehoop – 580 meters)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Contour plan of area vital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Drill first hole at highest point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Drill second hole for Nitrogen to reduce back pressure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Drill hole at lowest point and fit with non-return valve to act as chimney and sample draw point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lang="en-ZA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drill holes to be cased with </a:t>
            </a:r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100mm </a:t>
            </a:r>
            <a:r>
              <a:rPr lang="en-ZA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plastic pipe</a:t>
            </a:r>
          </a:p>
          <a:p>
            <a:endParaRPr lang="en-ZA" sz="2400" dirty="0" smtClean="0">
              <a:latin typeface="Arial" pitchFamily="34" charset="0"/>
              <a:cs typeface="Arial" pitchFamily="34" charset="0"/>
            </a:endParaRPr>
          </a:p>
          <a:p>
            <a:endParaRPr lang="en-Z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494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1619672" y="1124744"/>
            <a:ext cx="5824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sz="4000" kern="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MRS - RESCUE TEAMS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2467548"/>
              </p:ext>
            </p:extLst>
          </p:nvPr>
        </p:nvGraphicFramePr>
        <p:xfrm>
          <a:off x="142875" y="1357313"/>
          <a:ext cx="8677597" cy="5500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4576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Monitoring every 12 hours will give good trend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Mantella seals proved to be suitable for sealing fire area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Areas in vicinity of seals dangerous due to leakage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Back-up seals to be constructed and gunnited where possible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Nitrogen percentage dropped only by 3% over 12 days after Floxal was stopped 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CIS Floxal unit proved to be extremely reliable (100%)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MRS specialist in operation of GC  and interpretation of readings during </a:t>
            </a:r>
            <a:r>
              <a:rPr lang="en-Z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inertisation</a:t>
            </a:r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important</a:t>
            </a:r>
          </a:p>
          <a:p>
            <a:r>
              <a:rPr lang="en-Z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Cost to mine minimal (Rental of unit, diesel/ electricity, seals</a:t>
            </a:r>
            <a:r>
              <a:rPr lang="en-ZA" dirty="0" smtClean="0">
                <a:solidFill>
                  <a:schemeClr val="bg1"/>
                </a:solidFill>
              </a:rPr>
              <a:t>)</a:t>
            </a:r>
            <a:endParaRPr lang="en-ZA" dirty="0">
              <a:solidFill>
                <a:schemeClr val="bg1"/>
              </a:solidFill>
            </a:endParaRPr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76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Mobile emergency winder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532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8" y="285750"/>
            <a:ext cx="8389937" cy="6357938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sp>
        <p:nvSpPr>
          <p:cNvPr id="16387" name="Text Box 10"/>
          <p:cNvSpPr txBox="1">
            <a:spLocks noChangeArrowheads="1"/>
          </p:cNvSpPr>
          <p:nvPr/>
        </p:nvSpPr>
        <p:spPr bwMode="auto">
          <a:xfrm>
            <a:off x="684213" y="549275"/>
            <a:ext cx="8064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TYPICAL SA GOLD MINE</a:t>
            </a:r>
          </a:p>
        </p:txBody>
      </p:sp>
    </p:spTree>
    <p:extLst>
      <p:ext uri="{BB962C8B-B14F-4D97-AF65-F5344CB8AC3E}">
        <p14:creationId xmlns:p14="http://schemas.microsoft.com/office/powerpoint/2010/main" xmlns="" val="258277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5750" y="415925"/>
            <a:ext cx="8429625" cy="6084888"/>
          </a:xfrm>
          <a:solidFill>
            <a:srgbClr val="FFFFFF">
              <a:shade val="85000"/>
            </a:srgbClr>
          </a:solidFill>
          <a:ln w="381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sp>
        <p:nvSpPr>
          <p:cNvPr id="173062" name="Oval 6"/>
          <p:cNvSpPr>
            <a:spLocks noChangeArrowheads="1"/>
          </p:cNvSpPr>
          <p:nvPr/>
        </p:nvSpPr>
        <p:spPr bwMode="auto">
          <a:xfrm>
            <a:off x="2428875" y="2500313"/>
            <a:ext cx="1584325" cy="91440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ZA">
              <a:solidFill>
                <a:srgbClr val="000000"/>
              </a:solidFill>
            </a:endParaRPr>
          </a:p>
        </p:txBody>
      </p:sp>
      <p:sp>
        <p:nvSpPr>
          <p:cNvPr id="173065" name="Oval 9"/>
          <p:cNvSpPr>
            <a:spLocks noChangeArrowheads="1"/>
          </p:cNvSpPr>
          <p:nvPr/>
        </p:nvSpPr>
        <p:spPr bwMode="auto">
          <a:xfrm flipV="1">
            <a:off x="2339975" y="5084763"/>
            <a:ext cx="1584325" cy="957262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ZA"/>
          </a:p>
        </p:txBody>
      </p:sp>
      <p:sp>
        <p:nvSpPr>
          <p:cNvPr id="173066" name="Oval 10"/>
          <p:cNvSpPr>
            <a:spLocks noChangeArrowheads="1"/>
          </p:cNvSpPr>
          <p:nvPr/>
        </p:nvSpPr>
        <p:spPr bwMode="auto">
          <a:xfrm>
            <a:off x="2411413" y="3789363"/>
            <a:ext cx="1584325" cy="91440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ZA"/>
          </a:p>
        </p:txBody>
      </p:sp>
      <p:sp>
        <p:nvSpPr>
          <p:cNvPr id="173067" name="Text Box 11"/>
          <p:cNvSpPr txBox="1">
            <a:spLocks noChangeArrowheads="1"/>
          </p:cNvSpPr>
          <p:nvPr/>
        </p:nvSpPr>
        <p:spPr bwMode="auto">
          <a:xfrm>
            <a:off x="2428875" y="3857625"/>
            <a:ext cx="14446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3 818 feet</a:t>
            </a:r>
          </a:p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1 164 m</a:t>
            </a:r>
          </a:p>
        </p:txBody>
      </p:sp>
      <p:sp>
        <p:nvSpPr>
          <p:cNvPr id="173068" name="Text Box 12"/>
          <p:cNvSpPr txBox="1">
            <a:spLocks noChangeArrowheads="1"/>
          </p:cNvSpPr>
          <p:nvPr/>
        </p:nvSpPr>
        <p:spPr bwMode="auto">
          <a:xfrm>
            <a:off x="2339975" y="5157788"/>
            <a:ext cx="15843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2 667 feet</a:t>
            </a:r>
          </a:p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813 m</a:t>
            </a:r>
          </a:p>
        </p:txBody>
      </p:sp>
      <p:sp>
        <p:nvSpPr>
          <p:cNvPr id="22537" name="Line 13"/>
          <p:cNvSpPr>
            <a:spLocks noChangeShapeType="1"/>
          </p:cNvSpPr>
          <p:nvPr/>
        </p:nvSpPr>
        <p:spPr bwMode="auto">
          <a:xfrm flipV="1">
            <a:off x="3995738" y="2857500"/>
            <a:ext cx="504825" cy="666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22538" name="Line 14"/>
          <p:cNvSpPr>
            <a:spLocks noChangeShapeType="1"/>
          </p:cNvSpPr>
          <p:nvPr/>
        </p:nvSpPr>
        <p:spPr bwMode="auto">
          <a:xfrm>
            <a:off x="4067175" y="4221163"/>
            <a:ext cx="433388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22539" name="Line 15"/>
          <p:cNvSpPr>
            <a:spLocks noChangeShapeType="1"/>
          </p:cNvSpPr>
          <p:nvPr/>
        </p:nvSpPr>
        <p:spPr bwMode="auto">
          <a:xfrm>
            <a:off x="3995738" y="5516563"/>
            <a:ext cx="7207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173072" name="Oval 16"/>
          <p:cNvSpPr>
            <a:spLocks noChangeArrowheads="1"/>
          </p:cNvSpPr>
          <p:nvPr/>
        </p:nvSpPr>
        <p:spPr bwMode="auto">
          <a:xfrm flipV="1">
            <a:off x="468313" y="5500688"/>
            <a:ext cx="1584325" cy="8572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ZA"/>
          </a:p>
        </p:txBody>
      </p:sp>
      <p:sp>
        <p:nvSpPr>
          <p:cNvPr id="173073" name="Text Box 17"/>
          <p:cNvSpPr txBox="1">
            <a:spLocks noChangeArrowheads="1"/>
          </p:cNvSpPr>
          <p:nvPr/>
        </p:nvSpPr>
        <p:spPr bwMode="auto">
          <a:xfrm>
            <a:off x="428625" y="5572125"/>
            <a:ext cx="164306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12 887 feet</a:t>
            </a:r>
          </a:p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3 928 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28875" y="2643188"/>
            <a:ext cx="15716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ZA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6 400 feet</a:t>
            </a:r>
          </a:p>
          <a:p>
            <a:pPr>
              <a:defRPr/>
            </a:pPr>
            <a:r>
              <a:rPr lang="en-ZA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1 950 m</a:t>
            </a:r>
          </a:p>
        </p:txBody>
      </p:sp>
      <p:cxnSp>
        <p:nvCxnSpPr>
          <p:cNvPr id="17" name="Straight Connector 16"/>
          <p:cNvCxnSpPr>
            <a:cxnSpLocks noChangeShapeType="1"/>
          </p:cNvCxnSpPr>
          <p:nvPr/>
        </p:nvCxnSpPr>
        <p:spPr bwMode="auto">
          <a:xfrm rot="5400000">
            <a:off x="3821113" y="2963863"/>
            <a:ext cx="1501775" cy="3175"/>
          </a:xfrm>
          <a:prstGeom prst="line">
            <a:avLst/>
          </a:prstGeom>
          <a:noFill/>
          <a:ln w="57150" algn="ctr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9" name="Straight Connector 18"/>
          <p:cNvCxnSpPr>
            <a:cxnSpLocks noChangeShapeType="1"/>
          </p:cNvCxnSpPr>
          <p:nvPr/>
        </p:nvCxnSpPr>
        <p:spPr bwMode="auto">
          <a:xfrm rot="5400000">
            <a:off x="3856831" y="4287044"/>
            <a:ext cx="1285875" cy="15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" name="Straight Connector 20"/>
          <p:cNvCxnSpPr>
            <a:cxnSpLocks noChangeShapeType="1"/>
          </p:cNvCxnSpPr>
          <p:nvPr/>
        </p:nvCxnSpPr>
        <p:spPr bwMode="auto">
          <a:xfrm rot="5400000">
            <a:off x="4144169" y="5358607"/>
            <a:ext cx="1000125" cy="1587"/>
          </a:xfrm>
          <a:prstGeom prst="line">
            <a:avLst/>
          </a:prstGeom>
          <a:noFill/>
          <a:ln w="5715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66976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3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3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3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3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2" grpId="0" animBg="1"/>
      <p:bldP spid="173065" grpId="0" animBg="1"/>
      <p:bldP spid="173066" grpId="0" animBg="1"/>
      <p:bldP spid="173072" grpId="0" animBg="1"/>
      <p:bldP spid="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0" y="1340768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FULTONS 1200 SINGLE DRUM MOBILE MINES</a:t>
            </a:r>
          </a:p>
          <a:p>
            <a:pPr algn="ctr"/>
            <a:r>
              <a:rPr lang="en-ZA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RESCUE WINDER</a:t>
            </a:r>
          </a:p>
          <a:p>
            <a:pPr algn="ctr"/>
            <a:endParaRPr lang="en-ZA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Raise/lower 8 persons at a time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Length of wind : 3000m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Angle of incline : Vertical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Maximum Conveyance Speed : 1.1 m/s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Maximum </a:t>
            </a:r>
            <a:r>
              <a:rPr lang="en-ZA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load : 1.23 tonnes</a:t>
            </a:r>
            <a:endParaRPr lang="en-ZA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Cost R12 790 000 ($1 780 000)</a:t>
            </a:r>
          </a:p>
          <a:p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ZA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1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1026" name="Picture 2" descr="C:\Users\Christo\Desktop\db\example bac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2594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2" y="21997"/>
            <a:ext cx="4688874" cy="34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52362" y="-32418"/>
            <a:ext cx="449999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6512" y="3429000"/>
            <a:ext cx="4606255" cy="346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30194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34" y="1905000"/>
            <a:ext cx="8831836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3611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13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670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3568" y="1700808"/>
            <a:ext cx="77724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4000" b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MRS BRIGADE STRENGTH</a:t>
            </a:r>
            <a:r>
              <a:rPr kumimoji="0" lang="en-ZA" altLang="zh-CN" sz="4000" b="0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SimSun" pitchFamily="2" charset="-122"/>
                <a:cs typeface="Arial" pitchFamily="34" charset="0"/>
              </a:rPr>
              <a:t/>
            </a:r>
            <a:br>
              <a:rPr kumimoji="0" lang="en-ZA" altLang="zh-CN" sz="4000" b="0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SimSun" pitchFamily="2" charset="-122"/>
                <a:cs typeface="Arial" pitchFamily="34" charset="0"/>
              </a:rPr>
            </a:br>
            <a:endParaRPr kumimoji="0" lang="zh-CN" altLang="en-ZA" sz="4400" b="1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1938182"/>
              </p:ext>
            </p:extLst>
          </p:nvPr>
        </p:nvGraphicFramePr>
        <p:xfrm>
          <a:off x="468313" y="1484313"/>
          <a:ext cx="7991475" cy="468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248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088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5526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846208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46819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7" y="1524000"/>
            <a:ext cx="9139943" cy="5334000"/>
          </a:xfr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01" y="1256152"/>
            <a:ext cx="9139943" cy="562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262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" y="1256152"/>
            <a:ext cx="9144000" cy="560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651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prstClr val="white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56152"/>
            <a:ext cx="9144000" cy="560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8279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REPLACEMENT OF RESCUE DRILL UNIT</a:t>
            </a:r>
            <a:endParaRPr lang="en-ZA" dirty="0"/>
          </a:p>
        </p:txBody>
      </p:sp>
      <p:pic>
        <p:nvPicPr>
          <p:cNvPr id="3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0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PIM06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646197" cy="3501008"/>
          </a:xfrm>
          <a:noFill/>
          <a:ln/>
        </p:spPr>
      </p:pic>
      <p:pic>
        <p:nvPicPr>
          <p:cNvPr id="6" name="Picture 4" descr="HPIM06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9992" y="0"/>
            <a:ext cx="4645376" cy="3501008"/>
          </a:xfrm>
          <a:prstGeom prst="rect">
            <a:avLst/>
          </a:prstGeom>
          <a:noFill/>
        </p:spPr>
      </p:pic>
      <p:pic>
        <p:nvPicPr>
          <p:cNvPr id="7" name="Picture 4" descr="IMG_000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01008"/>
            <a:ext cx="4475990" cy="3356992"/>
          </a:xfrm>
          <a:prstGeom prst="rect">
            <a:avLst/>
          </a:prstGeom>
          <a:noFill/>
        </p:spPr>
      </p:pic>
      <p:pic>
        <p:nvPicPr>
          <p:cNvPr id="8" name="Picture 4" descr="HPIM0124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3501008"/>
            <a:ext cx="4716016" cy="35542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12399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TASK TEAM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Christo\Documents\Old\MRS\New RDU\Photos\SDC106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15616" y="2004374"/>
            <a:ext cx="6475607" cy="4853626"/>
          </a:xfrm>
          <a:noFill/>
        </p:spPr>
      </p:pic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501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179512" y="1340768"/>
            <a:ext cx="8748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METALLIFEROUS FIRES</a:t>
            </a:r>
            <a:b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</a:br>
            <a: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1981 – 2010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/>
        </p:nvGraphicFramePr>
        <p:xfrm>
          <a:off x="50799" y="2584450"/>
          <a:ext cx="9128255" cy="408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2564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ZA" dirty="0" smtClean="0"/>
              <a:t>	</a:t>
            </a:r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ATLAS COPCO PREDATOR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4930" name="Picture 2" descr="C:\Users\Christo\Documents\Old\MRS\New RDU\drill info\atlas and schramm\Picture 0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060848"/>
            <a:ext cx="3394472" cy="4525963"/>
          </a:xfrm>
          <a:prstGeom prst="rect">
            <a:avLst/>
          </a:prstGeom>
          <a:noFill/>
        </p:spPr>
      </p:pic>
      <p:pic>
        <p:nvPicPr>
          <p:cNvPr id="6" name="Picture 5" descr="Atlascopco Garland texas 01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07922" y="2564904"/>
            <a:ext cx="5236078" cy="299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019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/>
          <a:lstStyle/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SCHRAMM T130XD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16832"/>
            <a:ext cx="497023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4" name="Picture 2" descr="C:\Users\Christo\Documents\Old\MRS\New RDU\drill info\atlas and schramm\Picture 2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1796819"/>
            <a:ext cx="3600400" cy="4800533"/>
          </a:xfrm>
          <a:prstGeom prst="rect">
            <a:avLst/>
          </a:prstGeom>
          <a:noFill/>
        </p:spPr>
      </p:pic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69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911" y="1052736"/>
            <a:ext cx="8229600" cy="1143000"/>
          </a:xfrm>
        </p:spPr>
        <p:txBody>
          <a:bodyPr>
            <a:normAutofit/>
          </a:bodyPr>
          <a:lstStyle/>
          <a:p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84" y="2420888"/>
            <a:ext cx="8895812" cy="4437112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222"/>
            <a:ext cx="9144000" cy="686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408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911" y="1052736"/>
            <a:ext cx="8229600" cy="1143000"/>
          </a:xfrm>
        </p:spPr>
        <p:txBody>
          <a:bodyPr>
            <a:normAutofit/>
          </a:bodyPr>
          <a:lstStyle/>
          <a:p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84" y="2420888"/>
            <a:ext cx="8895812" cy="4437112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2348880"/>
            <a:ext cx="9025141" cy="316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700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Z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Replacement of Collieries Rescue Winder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RRRR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xmlns="" val="424424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/>
          <a:lstStyle/>
          <a:p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6146" name="Picture 2" descr="D:\My Documents\Old\MRS\New RDU\Dick Kruger\Picture 0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496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/>
          <a:lstStyle/>
          <a:p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7170" name="Picture 2" descr="D:\My Documents\Old\MRS\New RDU\Dick Kruger\Picture 049 cropp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44" y="0"/>
            <a:ext cx="9129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385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7998854"/>
              </p:ext>
            </p:extLst>
          </p:nvPr>
        </p:nvGraphicFramePr>
        <p:xfrm>
          <a:off x="2051720" y="0"/>
          <a:ext cx="4536504" cy="6815484"/>
        </p:xfrm>
        <a:graphic>
          <a:graphicData uri="http://schemas.openxmlformats.org/presentationml/2006/ole">
            <p:oleObj spid="_x0000_s4102" name="Clip" r:id="rId3" imgW="2476190" imgH="3723810" progId="">
              <p:embed/>
            </p:oleObj>
          </a:graphicData>
        </a:graphic>
      </p:graphicFrame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921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" name="Picture 5" descr="DSC000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0"/>
            <a:ext cx="5112568" cy="681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21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0" y="1340768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FULTONS SINGLE DRUM MOBILE MINES RESCUE WINDER FOR COLLIERIES</a:t>
            </a:r>
          </a:p>
          <a:p>
            <a:pPr algn="ctr"/>
            <a:endParaRPr lang="en-ZA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Raise/lower 1 persons at a time in a capsule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Length of wind : 1300m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Angle of incline : Vertical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Maximum Conveyance Speed : 0.75 m/s</a:t>
            </a:r>
          </a:p>
          <a:p>
            <a:pPr>
              <a:buFont typeface="Arial" pitchFamily="34" charset="0"/>
              <a:buChar char="•"/>
            </a:pPr>
            <a:r>
              <a:rPr lang="en-ZA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Maximum </a:t>
            </a:r>
            <a:r>
              <a:rPr lang="en-ZA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load : </a:t>
            </a: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0.5 </a:t>
            </a:r>
            <a:r>
              <a:rPr lang="en-ZA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tonnes</a:t>
            </a:r>
            <a:endParaRPr lang="en-ZA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Cost R2 000 000 ($ 278 000)</a:t>
            </a:r>
          </a:p>
          <a:p>
            <a:r>
              <a:rPr lang="en-ZA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ZA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ZA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2395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1187624" y="1268760"/>
            <a:ext cx="62646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COLLIERY FIRES </a:t>
            </a:r>
            <a:b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</a:br>
            <a:r>
              <a:rPr lang="zh-CN" altLang="en-US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44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1981-2010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/>
        </p:nvGraphicFramePr>
        <p:xfrm>
          <a:off x="395536" y="2564904"/>
          <a:ext cx="8243886" cy="4551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8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229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727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998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86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-69170"/>
            <a:ext cx="3744416" cy="6927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65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634187"/>
            <a:ext cx="7772400" cy="1470025"/>
          </a:xfrm>
        </p:spPr>
        <p:txBody>
          <a:bodyPr/>
          <a:lstStyle/>
          <a:p>
            <a:r>
              <a:rPr lang="en-ZA" dirty="0" smtClean="0">
                <a:solidFill>
                  <a:schemeClr val="bg1"/>
                </a:solidFill>
                <a:latin typeface="Arial Black" pitchFamily="34" charset="0"/>
              </a:rPr>
              <a:t>Conclusion</a:t>
            </a:r>
            <a:endParaRPr lang="en-ZA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684" y="2321496"/>
            <a:ext cx="8900603" cy="4536504"/>
          </a:xfrm>
        </p:spPr>
        <p:txBody>
          <a:bodyPr>
            <a:normAutofit/>
          </a:bodyPr>
          <a:lstStyle/>
          <a:p>
            <a:pPr algn="l"/>
            <a:r>
              <a:rPr lang="en-ZA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Mines Rescue Services will continue to develop new rescue equipment for the South African mining industry when a need has been identified. </a:t>
            </a:r>
            <a:endParaRPr lang="en-ZA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4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532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OOFARM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260350"/>
            <a:ext cx="423545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back1finish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73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10937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0" y="1052736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COLLIERY EXPLOSIONS</a:t>
            </a:r>
            <a:br>
              <a:rPr lang="en-US" altLang="zh-CN" sz="40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</a:br>
            <a:r>
              <a:rPr lang="en-US" altLang="zh-CN" sz="4000" kern="0" dirty="0" smtClean="0">
                <a:solidFill>
                  <a:schemeClr val="bg1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1981 - 2010</a:t>
            </a:r>
            <a:endParaRPr lang="en-Z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xmlns="" val="3923070800"/>
              </p:ext>
            </p:extLst>
          </p:nvPr>
        </p:nvGraphicFramePr>
        <p:xfrm>
          <a:off x="950392" y="2513013"/>
          <a:ext cx="7442200" cy="4294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2" descr="D:\My Pictures\badge\mrs badge transparent bac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84" y="12222"/>
            <a:ext cx="739778" cy="1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08304" y="12222"/>
            <a:ext cx="1835696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Serving the 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2000" dirty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Mining </a:t>
            </a:r>
            <a:r>
              <a:rPr lang="en-ZA" sz="2000" dirty="0" smtClean="0">
                <a:solidFill>
                  <a:schemeClr val="bg1"/>
                </a:solidFill>
                <a:latin typeface="Impact"/>
                <a:ea typeface="Calibri"/>
                <a:cs typeface="Times New Roman"/>
              </a:rPr>
              <a:t>Industry</a:t>
            </a:r>
            <a:endParaRPr lang="en-ZA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570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reball 1">
    <a:dk1>
      <a:srgbClr val="5F5F5F"/>
    </a:dk1>
    <a:lt1>
      <a:srgbClr val="FFFFCC"/>
    </a:lt1>
    <a:dk2>
      <a:srgbClr val="000000"/>
    </a:dk2>
    <a:lt2>
      <a:srgbClr val="FFCC66"/>
    </a:lt2>
    <a:accent1>
      <a:srgbClr val="FF9933"/>
    </a:accent1>
    <a:accent2>
      <a:srgbClr val="CC0066"/>
    </a:accent2>
    <a:accent3>
      <a:srgbClr val="AAAAAA"/>
    </a:accent3>
    <a:accent4>
      <a:srgbClr val="DADAAE"/>
    </a:accent4>
    <a:accent5>
      <a:srgbClr val="FFCAAD"/>
    </a:accent5>
    <a:accent6>
      <a:srgbClr val="B9005C"/>
    </a:accent6>
    <a:hlink>
      <a:srgbClr val="CC00CC"/>
    </a:hlink>
    <a:folHlink>
      <a:srgbClr val="990099"/>
    </a:folHlink>
  </a:clrScheme>
  <a:fontScheme name="Fireball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Fireball 1">
    <a:dk1>
      <a:srgbClr val="5F5F5F"/>
    </a:dk1>
    <a:lt1>
      <a:srgbClr val="FFFFCC"/>
    </a:lt1>
    <a:dk2>
      <a:srgbClr val="000000"/>
    </a:dk2>
    <a:lt2>
      <a:srgbClr val="FFCC66"/>
    </a:lt2>
    <a:accent1>
      <a:srgbClr val="FF9933"/>
    </a:accent1>
    <a:accent2>
      <a:srgbClr val="CC0066"/>
    </a:accent2>
    <a:accent3>
      <a:srgbClr val="AAAAAA"/>
    </a:accent3>
    <a:accent4>
      <a:srgbClr val="DADAAE"/>
    </a:accent4>
    <a:accent5>
      <a:srgbClr val="FFCAAD"/>
    </a:accent5>
    <a:accent6>
      <a:srgbClr val="B9005C"/>
    </a:accent6>
    <a:hlink>
      <a:srgbClr val="CC00CC"/>
    </a:hlink>
    <a:folHlink>
      <a:srgbClr val="990099"/>
    </a:folHlink>
  </a:clrScheme>
  <a:fontScheme name="Fireball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1400</Words>
  <Application>Microsoft Office PowerPoint</Application>
  <PresentationFormat>On-screen Show (4:3)</PresentationFormat>
  <Paragraphs>513</Paragraphs>
  <Slides>86</Slides>
  <Notes>10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86</vt:i4>
      </vt:variant>
    </vt:vector>
  </HeadingPairs>
  <TitlesOfParts>
    <vt:vector size="89" baseType="lpstr">
      <vt:lpstr>Office Theme</vt:lpstr>
      <vt:lpstr>Image Bitmap</vt:lpstr>
      <vt:lpstr>Clip</vt:lpstr>
      <vt:lpstr>Slide 1</vt:lpstr>
      <vt:lpstr>Slide 2</vt:lpstr>
      <vt:lpstr>STATISTICS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INERTISATION CAPABILITIES</vt:lpstr>
      <vt:lpstr>9 April 2005 - Fire at Goedehoop Colliery  </vt:lpstr>
      <vt:lpstr>Slide 14</vt:lpstr>
      <vt:lpstr>Slide 15</vt:lpstr>
      <vt:lpstr>Commissioning of Steamexfire</vt:lpstr>
      <vt:lpstr>Financial Implications</vt:lpstr>
      <vt:lpstr>Gathering of technical information</vt:lpstr>
      <vt:lpstr>Air Liquide proposal</vt:lpstr>
      <vt:lpstr>4 Stage process</vt:lpstr>
      <vt:lpstr>Floxal membrane unit</vt:lpstr>
      <vt:lpstr>Membrane process : permeation process</vt:lpstr>
      <vt:lpstr>Floxal Unit - membranes</vt:lpstr>
      <vt:lpstr>Floxal Unit</vt:lpstr>
      <vt:lpstr>Compressor Unit</vt:lpstr>
      <vt:lpstr>Atlas Copco oil-injected compressor</vt:lpstr>
      <vt:lpstr>1500Kva generator</vt:lpstr>
      <vt:lpstr>V16 Cummins engine</vt:lpstr>
      <vt:lpstr>Cummins 1500 kVA generator set</vt:lpstr>
      <vt:lpstr>2500 Lt diesel bowser</vt:lpstr>
      <vt:lpstr>Floxal output</vt:lpstr>
      <vt:lpstr>Applications for CIS</vt:lpstr>
      <vt:lpstr>Varian CP-4900 Gas Chromatograph</vt:lpstr>
      <vt:lpstr>Gas Chromatograph</vt:lpstr>
      <vt:lpstr>Containment of fire</vt:lpstr>
      <vt:lpstr>Ventilation seal trailer</vt:lpstr>
      <vt:lpstr>Roll-a-Wall ventilation walls</vt:lpstr>
      <vt:lpstr>COLLIERY INERTISATION SYSTEM (CIS)</vt:lpstr>
      <vt:lpstr>Slide 39</vt:lpstr>
      <vt:lpstr>Slide 40</vt:lpstr>
      <vt:lpstr>Surface column to bore hole</vt:lpstr>
      <vt:lpstr>Monday 22 November 2010</vt:lpstr>
      <vt:lpstr>Slide 43</vt:lpstr>
      <vt:lpstr>Underground column</vt:lpstr>
      <vt:lpstr>Access at vent crossing </vt:lpstr>
      <vt:lpstr>Slide 46</vt:lpstr>
      <vt:lpstr>Slide 47</vt:lpstr>
      <vt:lpstr>Slide 48</vt:lpstr>
      <vt:lpstr>Learning curves</vt:lpstr>
      <vt:lpstr>Slide 50</vt:lpstr>
      <vt:lpstr>Mobile emergency winder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REPLACEMENT OF RESCUE DRILL UNIT</vt:lpstr>
      <vt:lpstr>Slide 68</vt:lpstr>
      <vt:lpstr>TASK TEAM</vt:lpstr>
      <vt:lpstr> ATLAS COPCO PREDATOR</vt:lpstr>
      <vt:lpstr>SCHRAMM T130XD</vt:lpstr>
      <vt:lpstr>Slide 72</vt:lpstr>
      <vt:lpstr>Slide 73</vt:lpstr>
      <vt:lpstr>Replacement of Collieries Rescue Winder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Conclusion</vt:lpstr>
      <vt:lpstr>Slide 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Christo</dc:creator>
  <cp:lastModifiedBy>MG de Klerk</cp:lastModifiedBy>
  <cp:revision>196</cp:revision>
  <dcterms:created xsi:type="dcterms:W3CDTF">2010-12-28T06:02:43Z</dcterms:created>
  <dcterms:modified xsi:type="dcterms:W3CDTF">2011-08-26T17:31:21Z</dcterms:modified>
</cp:coreProperties>
</file>